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</p:sldIdLst>
  <p:sldSz cx="18288000" cy="10287000"/>
  <p:notesSz cx="6858000" cy="9144000"/>
  <p:embeddedFontLst>
    <p:embeddedFont>
      <p:font typeface="Akzidenz-Grotesk" panose="020B0604020202020204" charset="-18"/>
      <p:regular r:id="rId12"/>
    </p:embeddedFont>
    <p:embeddedFont>
      <p:font typeface="Akzidenz-Grotesk Bold" panose="020B0604020202020204" charset="-18"/>
      <p:regular r:id="rId13"/>
    </p:embeddedFont>
    <p:embeddedFont>
      <p:font typeface="Bloc" panose="020C0803040004000204" charset="-18"/>
      <p:regular r:id="rId14"/>
    </p:embeddedFont>
    <p:embeddedFont>
      <p:font typeface="Brim Narrow Combined 1" panose="020B0604020202020204" charset="-18"/>
      <p:regular r:id="rId15"/>
    </p:embeddedFont>
    <p:embeddedFont>
      <p:font typeface="Cy Grotesk Wide Ultra-Bold" panose="020B0604020202020204" charset="-18"/>
      <p:regular r:id="rId16"/>
    </p:embeddedFont>
    <p:embeddedFont>
      <p:font typeface="The Bigmarker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2.svg"/><Relationship Id="rId21" Type="http://schemas.openxmlformats.org/officeDocument/2006/relationships/image" Target="../media/image32.sv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5.sv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openxmlformats.org/officeDocument/2006/relationships/image" Target="../media/image30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14229"/>
            <a:ext cx="10791173" cy="31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0"/>
              </a:lnSpc>
            </a:pPr>
            <a:r>
              <a:rPr lang="en-US" sz="8200" b="1">
                <a:solidFill>
                  <a:srgbClr val="FF914D"/>
                </a:solidFill>
                <a:latin typeface="Cy Grotesk Wide Ultra-Bold"/>
                <a:ea typeface="Cy Grotesk Wide Ultra-Bold"/>
                <a:cs typeface="Cy Grotesk Wide Ultra-Bold"/>
                <a:sym typeface="Cy Grotesk Wide Ultra-Bold"/>
              </a:rPr>
              <a:t>JOB SHADOWING ACTIVITY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8465114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1" y="0"/>
                </a:lnTo>
                <a:lnTo>
                  <a:pt x="4901351" y="784216"/>
                </a:lnTo>
                <a:lnTo>
                  <a:pt x="0" y="78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4" name="Group 4"/>
          <p:cNvGrpSpPr/>
          <p:nvPr/>
        </p:nvGrpSpPr>
        <p:grpSpPr>
          <a:xfrm>
            <a:off x="5521389" y="8465114"/>
            <a:ext cx="11737911" cy="1292564"/>
            <a:chOff x="0" y="0"/>
            <a:chExt cx="3826031" cy="4213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26030" cy="421318"/>
            </a:xfrm>
            <a:custGeom>
              <a:avLst/>
              <a:gdLst/>
              <a:ahLst/>
              <a:cxnLst/>
              <a:rect l="l" t="t" r="r" b="b"/>
              <a:pathLst>
                <a:path w="3826030" h="421318">
                  <a:moveTo>
                    <a:pt x="3622830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3826030" y="421318"/>
                  </a:lnTo>
                  <a:lnTo>
                    <a:pt x="3622830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3622831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026187" y="0"/>
            <a:ext cx="9852035" cy="8220630"/>
            <a:chOff x="0" y="0"/>
            <a:chExt cx="504929" cy="4213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4929" cy="421318"/>
            </a:xfrm>
            <a:custGeom>
              <a:avLst/>
              <a:gdLst/>
              <a:ahLst/>
              <a:cxnLst/>
              <a:rect l="l" t="t" r="r" b="b"/>
              <a:pathLst>
                <a:path w="504929" h="421318">
                  <a:moveTo>
                    <a:pt x="301729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504929" y="421318"/>
                  </a:lnTo>
                  <a:lnTo>
                    <a:pt x="301729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301729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76499" y="1028700"/>
            <a:ext cx="9852035" cy="8220630"/>
            <a:chOff x="0" y="0"/>
            <a:chExt cx="504929" cy="4213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4929" cy="421318"/>
            </a:xfrm>
            <a:custGeom>
              <a:avLst/>
              <a:gdLst/>
              <a:ahLst/>
              <a:cxnLst/>
              <a:rect l="l" t="t" r="r" b="b"/>
              <a:pathLst>
                <a:path w="504929" h="421318">
                  <a:moveTo>
                    <a:pt x="301729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504929" y="421318"/>
                  </a:lnTo>
                  <a:lnTo>
                    <a:pt x="301729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301729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565482"/>
            <a:ext cx="7925828" cy="1666041"/>
          </a:xfrm>
          <a:custGeom>
            <a:avLst/>
            <a:gdLst/>
            <a:ahLst/>
            <a:cxnLst/>
            <a:rect l="l" t="t" r="r" b="b"/>
            <a:pathLst>
              <a:path w="7925828" h="1666041">
                <a:moveTo>
                  <a:pt x="0" y="0"/>
                </a:moveTo>
                <a:lnTo>
                  <a:pt x="7925828" y="0"/>
                </a:lnTo>
                <a:lnTo>
                  <a:pt x="7925828" y="1666042"/>
                </a:lnTo>
                <a:lnTo>
                  <a:pt x="0" y="1666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14" name="Group 14"/>
          <p:cNvGrpSpPr/>
          <p:nvPr/>
        </p:nvGrpSpPr>
        <p:grpSpPr>
          <a:xfrm rot="-130730">
            <a:off x="11089205" y="865687"/>
            <a:ext cx="8110995" cy="6083246"/>
            <a:chOff x="0" y="0"/>
            <a:chExt cx="812800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5"/>
              <a:stretch>
                <a:fillRect t="-3608" b="-360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6224619"/>
            <a:ext cx="12588342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900">
                <a:solidFill>
                  <a:srgbClr val="000000"/>
                </a:solidFill>
                <a:latin typeface="Brim Narrow Combined 1"/>
                <a:ea typeface="Brim Narrow Combined 1"/>
                <a:cs typeface="Brim Narrow Combined 1"/>
                <a:sym typeface="Brim Narrow Combined 1"/>
              </a:rPr>
              <a:t>OBSERVAREA POLITICILOR, METODELOR ȘI INSTRUMENTELOR PENTRU PROMOVAREA INCLUZIUNII ȘCOLARE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86822" y="-6225294"/>
            <a:ext cx="18325403" cy="8059127"/>
            <a:chOff x="0" y="0"/>
            <a:chExt cx="958022" cy="421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8022" cy="421318"/>
            </a:xfrm>
            <a:custGeom>
              <a:avLst/>
              <a:gdLst/>
              <a:ahLst/>
              <a:cxnLst/>
              <a:rect l="l" t="t" r="r" b="b"/>
              <a:pathLst>
                <a:path w="958022" h="421318">
                  <a:moveTo>
                    <a:pt x="754822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958022" y="421318"/>
                  </a:lnTo>
                  <a:lnTo>
                    <a:pt x="754822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754822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6165234" y="8462955"/>
            <a:ext cx="18325403" cy="8059127"/>
            <a:chOff x="0" y="0"/>
            <a:chExt cx="958022" cy="421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8022" cy="421318"/>
            </a:xfrm>
            <a:custGeom>
              <a:avLst/>
              <a:gdLst/>
              <a:ahLst/>
              <a:cxnLst/>
              <a:rect l="l" t="t" r="r" b="b"/>
              <a:pathLst>
                <a:path w="958022" h="421318">
                  <a:moveTo>
                    <a:pt x="754822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958022" y="421318"/>
                  </a:lnTo>
                  <a:lnTo>
                    <a:pt x="754822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754822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709494" y="1049617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0" y="0"/>
                </a:lnTo>
                <a:lnTo>
                  <a:pt x="4901350" y="784216"/>
                </a:lnTo>
                <a:lnTo>
                  <a:pt x="0" y="78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9" name="Freeform 9"/>
          <p:cNvSpPr/>
          <p:nvPr/>
        </p:nvSpPr>
        <p:spPr>
          <a:xfrm rot="-10800000">
            <a:off x="4336146" y="8462955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1" y="0"/>
                </a:lnTo>
                <a:lnTo>
                  <a:pt x="4901351" y="784217"/>
                </a:lnTo>
                <a:lnTo>
                  <a:pt x="0" y="784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10" name="Group 10"/>
          <p:cNvGrpSpPr/>
          <p:nvPr/>
        </p:nvGrpSpPr>
        <p:grpSpPr>
          <a:xfrm>
            <a:off x="9439298" y="-6386797"/>
            <a:ext cx="7929559" cy="8220630"/>
            <a:chOff x="0" y="0"/>
            <a:chExt cx="406400" cy="4213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6400" cy="421318"/>
            </a:xfrm>
            <a:custGeom>
              <a:avLst/>
              <a:gdLst/>
              <a:ahLst/>
              <a:cxnLst/>
              <a:rect l="l" t="t" r="r" b="b"/>
              <a:pathLst>
                <a:path w="406400" h="421318">
                  <a:moveTo>
                    <a:pt x="203200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406400" y="4213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203200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578133" y="8462955"/>
            <a:ext cx="7929559" cy="8220630"/>
            <a:chOff x="0" y="0"/>
            <a:chExt cx="406400" cy="4213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6400" cy="421318"/>
            </a:xfrm>
            <a:custGeom>
              <a:avLst/>
              <a:gdLst/>
              <a:ahLst/>
              <a:cxnLst/>
              <a:rect l="l" t="t" r="r" b="b"/>
              <a:pathLst>
                <a:path w="406400" h="421318">
                  <a:moveTo>
                    <a:pt x="203200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406400" y="4213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3200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492090" y="0"/>
            <a:ext cx="10091293" cy="1756308"/>
            <a:chOff x="0" y="0"/>
            <a:chExt cx="2420784" cy="4213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20784" cy="421318"/>
            </a:xfrm>
            <a:custGeom>
              <a:avLst/>
              <a:gdLst/>
              <a:ahLst/>
              <a:cxnLst/>
              <a:rect l="l" t="t" r="r" b="b"/>
              <a:pathLst>
                <a:path w="2420784" h="421318">
                  <a:moveTo>
                    <a:pt x="2217584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2420784" y="421318"/>
                  </a:lnTo>
                  <a:lnTo>
                    <a:pt x="2217584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2217584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22727" y="8530692"/>
            <a:ext cx="10091293" cy="1756308"/>
            <a:chOff x="0" y="0"/>
            <a:chExt cx="2420784" cy="4213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20784" cy="421318"/>
            </a:xfrm>
            <a:custGeom>
              <a:avLst/>
              <a:gdLst/>
              <a:ahLst/>
              <a:cxnLst/>
              <a:rect l="l" t="t" r="r" b="b"/>
              <a:pathLst>
                <a:path w="2420784" h="421318">
                  <a:moveTo>
                    <a:pt x="2217584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2420784" y="421318"/>
                  </a:lnTo>
                  <a:lnTo>
                    <a:pt x="2217584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2217584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217660" y="2198190"/>
            <a:ext cx="14039674" cy="1400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8800" b="1" dirty="0">
                <a:solidFill>
                  <a:srgbClr val="FF914D"/>
                </a:solidFill>
                <a:latin typeface="Cy Grotesk Wide Ultra-Bold"/>
                <a:ea typeface="Cy Grotesk Wide Ultra-Bold"/>
                <a:cs typeface="Cy Grotesk Wide Ultra-Bold"/>
                <a:sym typeface="Cy Grotesk Wide Ultra-Bold"/>
              </a:rPr>
              <a:t>VĂ MULȚUMIM!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8133" y="3521997"/>
            <a:ext cx="15414467" cy="1647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Vă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mulțumim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pentru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timpul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și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atenția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acordate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!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Sperăm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că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această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prezentare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v-a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oferit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o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perspectivă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cuprinzătoare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în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ceea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ce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privește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această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activitate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formare</a:t>
            </a:r>
            <a:r>
              <a:rPr lang="en-US" sz="3000" dirty="0">
                <a:solidFill>
                  <a:srgbClr val="000000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!</a:t>
            </a:r>
          </a:p>
        </p:txBody>
      </p:sp>
      <p:sp>
        <p:nvSpPr>
          <p:cNvPr id="25" name="CasetăText 24">
            <a:extLst>
              <a:ext uri="{FF2B5EF4-FFF2-40B4-BE49-F238E27FC236}">
                <a16:creationId xmlns:a16="http://schemas.microsoft.com/office/drawing/2014/main" id="{273294D7-CDDB-6693-BD28-8436D25D1A36}"/>
              </a:ext>
            </a:extLst>
          </p:cNvPr>
          <p:cNvSpPr txBox="1"/>
          <p:nvPr/>
        </p:nvSpPr>
        <p:spPr>
          <a:xfrm>
            <a:off x="1471899" y="6258126"/>
            <a:ext cx="159347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2800" dirty="0"/>
              <a:t>Părerea dumneavoastră este foarte importantă pentru noi. În acest sens, vă rugăm să completați următorul chestionar de feedback:</a:t>
            </a:r>
          </a:p>
          <a:p>
            <a:r>
              <a:rPr lang="ro-RO" sz="2800" dirty="0"/>
              <a:t>👉 Link către Google </a:t>
            </a:r>
            <a:r>
              <a:rPr lang="ro-RO" sz="2800" dirty="0" err="1"/>
              <a:t>Forms</a:t>
            </a:r>
            <a:r>
              <a:rPr lang="ro-RO" sz="2800" dirty="0"/>
              <a:t>: https://docs.google.com/forms/d/e/1FAIpQLSfbJ6ZNty4IcLRxgrnFJTnxZbteAJ37HnV_AZdBpGr1MWBltA/viewform?usp=header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3B8E3560-3371-0FA2-A710-45D5CAAFCC1A}"/>
              </a:ext>
            </a:extLst>
          </p:cNvPr>
          <p:cNvSpPr txBox="1"/>
          <p:nvPr/>
        </p:nvSpPr>
        <p:spPr>
          <a:xfrm>
            <a:off x="1295400" y="5069132"/>
            <a:ext cx="5682265" cy="133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ro-RO" sz="6600" b="1" dirty="0">
                <a:solidFill>
                  <a:srgbClr val="FF914D"/>
                </a:solidFill>
                <a:latin typeface="Cy Grotesk Wide Ultra-Bold"/>
                <a:ea typeface="Cy Grotesk Wide Ultra-Bold"/>
                <a:cs typeface="Cy Grotesk Wide Ultra-Bold"/>
                <a:sym typeface="Cy Grotesk Wide Ultra-Bold"/>
              </a:rPr>
              <a:t>Feedback</a:t>
            </a:r>
            <a:endParaRPr lang="en-US" sz="6600" b="1" dirty="0">
              <a:solidFill>
                <a:srgbClr val="FF914D"/>
              </a:solidFill>
              <a:latin typeface="Cy Grotesk Wide Ultra-Bold"/>
              <a:ea typeface="Cy Grotesk Wide Ultra-Bold"/>
              <a:cs typeface="Cy Grotesk Wide Ultra-Bold"/>
              <a:sym typeface="Cy Grotesk Wide Ultra-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65266" y="1028700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0" y="0"/>
                </a:lnTo>
                <a:lnTo>
                  <a:pt x="4901350" y="784216"/>
                </a:lnTo>
                <a:lnTo>
                  <a:pt x="0" y="78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270753" y="-498430"/>
            <a:ext cx="8873247" cy="1740035"/>
            <a:chOff x="0" y="0"/>
            <a:chExt cx="2148495" cy="4213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8495" cy="421318"/>
            </a:xfrm>
            <a:custGeom>
              <a:avLst/>
              <a:gdLst/>
              <a:ahLst/>
              <a:cxnLst/>
              <a:rect l="l" t="t" r="r" b="b"/>
              <a:pathLst>
                <a:path w="2148495" h="421318">
                  <a:moveTo>
                    <a:pt x="1945295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2148495" y="421318"/>
                  </a:lnTo>
                  <a:lnTo>
                    <a:pt x="1945295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1945295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73200" y="1028700"/>
            <a:ext cx="4896046" cy="784216"/>
            <a:chOff x="0" y="0"/>
            <a:chExt cx="1289494" cy="2065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9494" cy="206543"/>
            </a:xfrm>
            <a:custGeom>
              <a:avLst/>
              <a:gdLst/>
              <a:ahLst/>
              <a:cxnLst/>
              <a:rect l="l" t="t" r="r" b="b"/>
              <a:pathLst>
                <a:path w="1289494" h="206543">
                  <a:moveTo>
                    <a:pt x="0" y="0"/>
                  </a:moveTo>
                  <a:lnTo>
                    <a:pt x="1289494" y="0"/>
                  </a:lnTo>
                  <a:lnTo>
                    <a:pt x="1289494" y="206543"/>
                  </a:lnTo>
                  <a:lnTo>
                    <a:pt x="0" y="206543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89494" cy="244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4821705" y="1399900"/>
            <a:ext cx="13965705" cy="413016"/>
            <a:chOff x="0" y="0"/>
            <a:chExt cx="14246408" cy="4213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46408" cy="421318"/>
            </a:xfrm>
            <a:custGeom>
              <a:avLst/>
              <a:gdLst/>
              <a:ahLst/>
              <a:cxnLst/>
              <a:rect l="l" t="t" r="r" b="b"/>
              <a:pathLst>
                <a:path w="14246408" h="421318">
                  <a:moveTo>
                    <a:pt x="14043208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14246408" y="421318"/>
                  </a:lnTo>
                  <a:lnTo>
                    <a:pt x="14043208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14043208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358990" y="1974841"/>
            <a:ext cx="9040275" cy="8312159"/>
            <a:chOff x="0" y="0"/>
            <a:chExt cx="4282440" cy="39375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937526"/>
            </a:xfrm>
            <a:custGeom>
              <a:avLst/>
              <a:gdLst/>
              <a:ahLst/>
              <a:cxnLst/>
              <a:rect l="l" t="t" r="r" b="b"/>
              <a:pathLst>
                <a:path w="4282440" h="3937526">
                  <a:moveTo>
                    <a:pt x="3211830" y="0"/>
                  </a:moveTo>
                  <a:lnTo>
                    <a:pt x="1070610" y="0"/>
                  </a:lnTo>
                  <a:lnTo>
                    <a:pt x="0" y="1968763"/>
                  </a:lnTo>
                  <a:lnTo>
                    <a:pt x="1070610" y="3937526"/>
                  </a:lnTo>
                  <a:lnTo>
                    <a:pt x="3211830" y="3937526"/>
                  </a:lnTo>
                  <a:lnTo>
                    <a:pt x="4282440" y="1968763"/>
                  </a:lnTo>
                  <a:close/>
                </a:path>
              </a:pathLst>
            </a:custGeom>
            <a:blipFill>
              <a:blip r:embed="rId4"/>
              <a:stretch>
                <a:fillRect l="-59821" r="-902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042958" y="3165461"/>
            <a:ext cx="1156530" cy="675125"/>
          </a:xfrm>
          <a:custGeom>
            <a:avLst/>
            <a:gdLst/>
            <a:ahLst/>
            <a:cxnLst/>
            <a:rect l="l" t="t" r="r" b="b"/>
            <a:pathLst>
              <a:path w="1156530" h="675125">
                <a:moveTo>
                  <a:pt x="0" y="0"/>
                </a:moveTo>
                <a:lnTo>
                  <a:pt x="1156530" y="0"/>
                </a:lnTo>
                <a:lnTo>
                  <a:pt x="1156530" y="675125"/>
                </a:lnTo>
                <a:lnTo>
                  <a:pt x="0" y="6751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5" name="TextBox 15"/>
          <p:cNvSpPr txBox="1"/>
          <p:nvPr/>
        </p:nvSpPr>
        <p:spPr>
          <a:xfrm>
            <a:off x="7367312" y="2066777"/>
            <a:ext cx="10209392" cy="177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8"/>
              </a:lnSpc>
            </a:pPr>
            <a:r>
              <a:rPr lang="en-US" sz="5800" b="1">
                <a:solidFill>
                  <a:srgbClr val="FF914D"/>
                </a:solidFill>
                <a:latin typeface="Cy Grotesk Wide Ultra-Bold"/>
                <a:ea typeface="Cy Grotesk Wide Ultra-Bold"/>
                <a:cs typeface="Cy Grotesk Wide Ultra-Bold"/>
                <a:sym typeface="Cy Grotesk Wide Ultra-Bold"/>
              </a:rPr>
              <a:t>NIITTYKUMPU KOULU, ESPOO, FINLANDA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48262" y="4535911"/>
            <a:ext cx="10589928" cy="5179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51"/>
              </a:lnSpc>
            </a:pPr>
            <a:r>
              <a:rPr lang="en-US" sz="37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ȘCOALĂ NIVEL PRIMAR ȘI GIMNAZIAL;</a:t>
            </a:r>
          </a:p>
          <a:p>
            <a:pPr algn="just">
              <a:lnSpc>
                <a:spcPts val="5851"/>
              </a:lnSpc>
            </a:pPr>
            <a:r>
              <a:rPr lang="en-US" sz="37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450 ELEVI;</a:t>
            </a:r>
          </a:p>
          <a:p>
            <a:pPr algn="just">
              <a:lnSpc>
                <a:spcPts val="5851"/>
              </a:lnSpc>
            </a:pPr>
            <a:r>
              <a:rPr lang="en-US" sz="37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40 CADRE DIDACTICE;</a:t>
            </a:r>
          </a:p>
          <a:p>
            <a:pPr algn="just">
              <a:lnSpc>
                <a:spcPts val="5851"/>
              </a:lnSpc>
            </a:pPr>
            <a:r>
              <a:rPr lang="en-US" sz="37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PROFIL BILINGV;</a:t>
            </a:r>
          </a:p>
          <a:p>
            <a:pPr algn="just">
              <a:lnSpc>
                <a:spcPts val="5851"/>
              </a:lnSpc>
            </a:pPr>
            <a:r>
              <a:rPr lang="en-US" sz="37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CLASE MONTESSORI;</a:t>
            </a:r>
          </a:p>
          <a:p>
            <a:pPr algn="just">
              <a:lnSpc>
                <a:spcPts val="5851"/>
              </a:lnSpc>
            </a:pPr>
            <a:r>
              <a:rPr lang="en-US" sz="37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CLASE ÎNVĂȚĂMÂNT SPECIAL;</a:t>
            </a:r>
          </a:p>
          <a:p>
            <a:pPr algn="just">
              <a:lnSpc>
                <a:spcPts val="5851"/>
              </a:lnSpc>
            </a:pPr>
            <a:r>
              <a:rPr lang="en-US" sz="37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LEARNING VILLAGES (COMUNITĂȚI DE ÎNVĂȚARE)</a:t>
            </a:r>
          </a:p>
        </p:txBody>
      </p:sp>
      <p:sp>
        <p:nvSpPr>
          <p:cNvPr id="17" name="Freeform 17"/>
          <p:cNvSpPr/>
          <p:nvPr/>
        </p:nvSpPr>
        <p:spPr>
          <a:xfrm>
            <a:off x="7683940" y="4719370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8" name="Freeform 18"/>
          <p:cNvSpPr/>
          <p:nvPr/>
        </p:nvSpPr>
        <p:spPr>
          <a:xfrm>
            <a:off x="7683940" y="5570459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9" name="Freeform 19"/>
          <p:cNvSpPr/>
          <p:nvPr/>
        </p:nvSpPr>
        <p:spPr>
          <a:xfrm>
            <a:off x="7683940" y="6261288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0" name="Freeform 20"/>
          <p:cNvSpPr/>
          <p:nvPr/>
        </p:nvSpPr>
        <p:spPr>
          <a:xfrm>
            <a:off x="7683940" y="6985005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1" name="Freeform 21"/>
          <p:cNvSpPr/>
          <p:nvPr/>
        </p:nvSpPr>
        <p:spPr>
          <a:xfrm>
            <a:off x="7683940" y="7675834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2" name="Freeform 22"/>
          <p:cNvSpPr/>
          <p:nvPr/>
        </p:nvSpPr>
        <p:spPr>
          <a:xfrm>
            <a:off x="7683940" y="8423814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3" name="Freeform 23"/>
          <p:cNvSpPr/>
          <p:nvPr/>
        </p:nvSpPr>
        <p:spPr>
          <a:xfrm>
            <a:off x="7683940" y="9171794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612" y="8783597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1" y="0"/>
                </a:lnTo>
                <a:lnTo>
                  <a:pt x="4901351" y="784216"/>
                </a:lnTo>
                <a:lnTo>
                  <a:pt x="0" y="78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5977640" y="8783597"/>
            <a:ext cx="12451366" cy="784216"/>
            <a:chOff x="0" y="0"/>
            <a:chExt cx="3279372" cy="2065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79372" cy="206543"/>
            </a:xfrm>
            <a:custGeom>
              <a:avLst/>
              <a:gdLst/>
              <a:ahLst/>
              <a:cxnLst/>
              <a:rect l="l" t="t" r="r" b="b"/>
              <a:pathLst>
                <a:path w="3279372" h="206543">
                  <a:moveTo>
                    <a:pt x="0" y="0"/>
                  </a:moveTo>
                  <a:lnTo>
                    <a:pt x="3279372" y="0"/>
                  </a:lnTo>
                  <a:lnTo>
                    <a:pt x="3279372" y="206543"/>
                  </a:lnTo>
                  <a:lnTo>
                    <a:pt x="0" y="206543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79372" cy="244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57611" y="359106"/>
            <a:ext cx="9997797" cy="1740035"/>
            <a:chOff x="0" y="0"/>
            <a:chExt cx="2420784" cy="4213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0784" cy="421318"/>
            </a:xfrm>
            <a:custGeom>
              <a:avLst/>
              <a:gdLst/>
              <a:ahLst/>
              <a:cxnLst/>
              <a:rect l="l" t="t" r="r" b="b"/>
              <a:pathLst>
                <a:path w="2420784" h="421318">
                  <a:moveTo>
                    <a:pt x="2217584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2420784" y="421318"/>
                  </a:lnTo>
                  <a:lnTo>
                    <a:pt x="2217584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217584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652510"/>
            <a:ext cx="10320373" cy="103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>
                <a:solidFill>
                  <a:srgbClr val="FF914D"/>
                </a:solidFill>
                <a:latin typeface="Cy Grotesk Wide Ultra-Bold"/>
                <a:ea typeface="Cy Grotesk Wide Ultra-Bold"/>
                <a:cs typeface="Cy Grotesk Wide Ultra-Bold"/>
                <a:sym typeface="Cy Grotesk Wide Ultra-Bold"/>
              </a:rPr>
              <a:t>OBIECTIVE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614742" y="-6514554"/>
            <a:ext cx="7929559" cy="8220630"/>
            <a:chOff x="0" y="0"/>
            <a:chExt cx="406400" cy="4213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6400" cy="421318"/>
            </a:xfrm>
            <a:custGeom>
              <a:avLst/>
              <a:gdLst/>
              <a:ahLst/>
              <a:cxnLst/>
              <a:rect l="l" t="t" r="r" b="b"/>
              <a:pathLst>
                <a:path w="406400" h="421318">
                  <a:moveTo>
                    <a:pt x="203200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406400" y="4213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203200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4531494"/>
            <a:ext cx="449825" cy="612006"/>
          </a:xfrm>
          <a:custGeom>
            <a:avLst/>
            <a:gdLst/>
            <a:ahLst/>
            <a:cxnLst/>
            <a:rect l="l" t="t" r="r" b="b"/>
            <a:pathLst>
              <a:path w="449825" h="612006">
                <a:moveTo>
                  <a:pt x="0" y="0"/>
                </a:moveTo>
                <a:lnTo>
                  <a:pt x="449825" y="0"/>
                </a:lnTo>
                <a:lnTo>
                  <a:pt x="449825" y="612006"/>
                </a:lnTo>
                <a:lnTo>
                  <a:pt x="0" y="612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4" name="Freeform 14"/>
          <p:cNvSpPr/>
          <p:nvPr/>
        </p:nvSpPr>
        <p:spPr>
          <a:xfrm>
            <a:off x="1028700" y="6537896"/>
            <a:ext cx="449825" cy="612006"/>
          </a:xfrm>
          <a:custGeom>
            <a:avLst/>
            <a:gdLst/>
            <a:ahLst/>
            <a:cxnLst/>
            <a:rect l="l" t="t" r="r" b="b"/>
            <a:pathLst>
              <a:path w="449825" h="612006">
                <a:moveTo>
                  <a:pt x="0" y="0"/>
                </a:moveTo>
                <a:lnTo>
                  <a:pt x="449825" y="0"/>
                </a:lnTo>
                <a:lnTo>
                  <a:pt x="449825" y="612007"/>
                </a:lnTo>
                <a:lnTo>
                  <a:pt x="0" y="61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5" name="Freeform 15"/>
          <p:cNvSpPr/>
          <p:nvPr/>
        </p:nvSpPr>
        <p:spPr>
          <a:xfrm>
            <a:off x="1028700" y="5143500"/>
            <a:ext cx="449825" cy="612006"/>
          </a:xfrm>
          <a:custGeom>
            <a:avLst/>
            <a:gdLst/>
            <a:ahLst/>
            <a:cxnLst/>
            <a:rect l="l" t="t" r="r" b="b"/>
            <a:pathLst>
              <a:path w="449825" h="612006">
                <a:moveTo>
                  <a:pt x="0" y="0"/>
                </a:moveTo>
                <a:lnTo>
                  <a:pt x="449825" y="0"/>
                </a:lnTo>
                <a:lnTo>
                  <a:pt x="449825" y="612006"/>
                </a:lnTo>
                <a:lnTo>
                  <a:pt x="0" y="612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6" name="Freeform 16"/>
          <p:cNvSpPr/>
          <p:nvPr/>
        </p:nvSpPr>
        <p:spPr>
          <a:xfrm>
            <a:off x="1028700" y="7250071"/>
            <a:ext cx="449825" cy="612006"/>
          </a:xfrm>
          <a:custGeom>
            <a:avLst/>
            <a:gdLst/>
            <a:ahLst/>
            <a:cxnLst/>
            <a:rect l="l" t="t" r="r" b="b"/>
            <a:pathLst>
              <a:path w="449825" h="612006">
                <a:moveTo>
                  <a:pt x="0" y="0"/>
                </a:moveTo>
                <a:lnTo>
                  <a:pt x="449825" y="0"/>
                </a:lnTo>
                <a:lnTo>
                  <a:pt x="449825" y="612006"/>
                </a:lnTo>
                <a:lnTo>
                  <a:pt x="0" y="612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030040" y="5143500"/>
            <a:ext cx="2725921" cy="3169675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751850" y="1662431"/>
            <a:ext cx="2471643" cy="2458161"/>
          </a:xfrm>
          <a:custGeom>
            <a:avLst/>
            <a:gdLst/>
            <a:ahLst/>
            <a:cxnLst/>
            <a:rect l="l" t="t" r="r" b="b"/>
            <a:pathLst>
              <a:path w="2471643" h="2458161">
                <a:moveTo>
                  <a:pt x="0" y="0"/>
                </a:moveTo>
                <a:lnTo>
                  <a:pt x="2471643" y="0"/>
                </a:lnTo>
                <a:lnTo>
                  <a:pt x="2471643" y="2458161"/>
                </a:lnTo>
                <a:lnTo>
                  <a:pt x="0" y="2458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19" name="Freeform 19"/>
          <p:cNvSpPr/>
          <p:nvPr/>
        </p:nvSpPr>
        <p:spPr>
          <a:xfrm>
            <a:off x="1028700" y="5825722"/>
            <a:ext cx="449825" cy="612006"/>
          </a:xfrm>
          <a:custGeom>
            <a:avLst/>
            <a:gdLst/>
            <a:ahLst/>
            <a:cxnLst/>
            <a:rect l="l" t="t" r="r" b="b"/>
            <a:pathLst>
              <a:path w="449825" h="612006">
                <a:moveTo>
                  <a:pt x="0" y="0"/>
                </a:moveTo>
                <a:lnTo>
                  <a:pt x="449825" y="0"/>
                </a:lnTo>
                <a:lnTo>
                  <a:pt x="449825" y="612006"/>
                </a:lnTo>
                <a:lnTo>
                  <a:pt x="0" y="612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0" name="Freeform 20"/>
          <p:cNvSpPr/>
          <p:nvPr/>
        </p:nvSpPr>
        <p:spPr>
          <a:xfrm>
            <a:off x="1028700" y="7862077"/>
            <a:ext cx="449825" cy="612006"/>
          </a:xfrm>
          <a:custGeom>
            <a:avLst/>
            <a:gdLst/>
            <a:ahLst/>
            <a:cxnLst/>
            <a:rect l="l" t="t" r="r" b="b"/>
            <a:pathLst>
              <a:path w="449825" h="612006">
                <a:moveTo>
                  <a:pt x="0" y="0"/>
                </a:moveTo>
                <a:lnTo>
                  <a:pt x="449825" y="0"/>
                </a:lnTo>
                <a:lnTo>
                  <a:pt x="449825" y="612007"/>
                </a:lnTo>
                <a:lnTo>
                  <a:pt x="0" y="61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79521" y="-131905"/>
            <a:ext cx="3363252" cy="242154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4453316" y="2553066"/>
            <a:ext cx="13302645" cy="123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68"/>
              </a:lnSpc>
            </a:pPr>
            <a:r>
              <a:rPr lang="en-US" sz="3335" b="1">
                <a:solidFill>
                  <a:srgbClr val="364182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Observarea politicilor, metodelor și instrumentelor aplicate la nivelul unității de învățământ pentru a promova echitatea, egalitatea de șanse, respectiv incluziunea școlară.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67483" y="4499359"/>
            <a:ext cx="13472517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ROLUL LIDERILOR ÎN CREAREA UNEI CULTURI A INCLUZIUNII;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17479" y="7792996"/>
            <a:ext cx="11862042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IMPLICAREA PĂRINȚILOR ȘI A COMUNITĂȚII.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67483" y="5138734"/>
            <a:ext cx="10500717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CURRICULUM, ADAPTARE CURRICULARĂ;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67483" y="6505762"/>
            <a:ext cx="11634907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DEZVOLTAREA PROFESIONALĂ A CADRELOR DIDACTICE ;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67483" y="5793587"/>
            <a:ext cx="13015317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INTEGRAREA TEHNOLOGIEI IN DEMERSUL DIDACTIC;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67482" y="7135771"/>
            <a:ext cx="7847259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PREDAREA COLABORATIVĂ;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61266" y="4289362"/>
            <a:ext cx="18325403" cy="8059127"/>
            <a:chOff x="0" y="0"/>
            <a:chExt cx="958022" cy="421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8022" cy="421318"/>
            </a:xfrm>
            <a:custGeom>
              <a:avLst/>
              <a:gdLst/>
              <a:ahLst/>
              <a:cxnLst/>
              <a:rect l="l" t="t" r="r" b="b"/>
              <a:pathLst>
                <a:path w="958022" h="421318">
                  <a:moveTo>
                    <a:pt x="754822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958022" y="421318"/>
                  </a:lnTo>
                  <a:lnTo>
                    <a:pt x="754822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754822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35109" y="0"/>
            <a:ext cx="10487157" cy="8059127"/>
            <a:chOff x="0" y="0"/>
            <a:chExt cx="548251" cy="421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8251" cy="421318"/>
            </a:xfrm>
            <a:custGeom>
              <a:avLst/>
              <a:gdLst/>
              <a:ahLst/>
              <a:cxnLst/>
              <a:rect l="l" t="t" r="r" b="b"/>
              <a:pathLst>
                <a:path w="548251" h="421318">
                  <a:moveTo>
                    <a:pt x="345051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548251" y="421318"/>
                  </a:lnTo>
                  <a:lnTo>
                    <a:pt x="345051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345051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23234" y="-974252"/>
            <a:ext cx="7929559" cy="8220630"/>
            <a:chOff x="0" y="0"/>
            <a:chExt cx="406400" cy="4213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421318"/>
            </a:xfrm>
            <a:custGeom>
              <a:avLst/>
              <a:gdLst/>
              <a:ahLst/>
              <a:cxnLst/>
              <a:rect l="l" t="t" r="r" b="b"/>
              <a:pathLst>
                <a:path w="406400" h="421318">
                  <a:moveTo>
                    <a:pt x="203200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406400" y="4213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05054" y="1285458"/>
            <a:ext cx="6554246" cy="3657711"/>
            <a:chOff x="0" y="0"/>
            <a:chExt cx="1251641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51641" cy="698500"/>
            </a:xfrm>
            <a:custGeom>
              <a:avLst/>
              <a:gdLst/>
              <a:ahLst/>
              <a:cxnLst/>
              <a:rect l="l" t="t" r="r" b="b"/>
              <a:pathLst>
                <a:path w="1251641" h="698500">
                  <a:moveTo>
                    <a:pt x="1251641" y="349250"/>
                  </a:moveTo>
                  <a:lnTo>
                    <a:pt x="10484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48441" y="0"/>
                  </a:lnTo>
                  <a:lnTo>
                    <a:pt x="1251641" y="349250"/>
                  </a:lnTo>
                  <a:close/>
                </a:path>
              </a:pathLst>
            </a:custGeom>
            <a:blipFill>
              <a:blip r:embed="rId2"/>
              <a:stretch>
                <a:fillRect t="-17196" b="-17196"/>
              </a:stretch>
            </a:blipFill>
            <a:ln w="142875" cap="sq">
              <a:solidFill>
                <a:srgbClr val="8CB7E2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38674" y="5417523"/>
            <a:ext cx="6554246" cy="3657711"/>
            <a:chOff x="0" y="0"/>
            <a:chExt cx="1251641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1641" cy="698500"/>
            </a:xfrm>
            <a:custGeom>
              <a:avLst/>
              <a:gdLst/>
              <a:ahLst/>
              <a:cxnLst/>
              <a:rect l="l" t="t" r="r" b="b"/>
              <a:pathLst>
                <a:path w="1251641" h="698500">
                  <a:moveTo>
                    <a:pt x="1251641" y="349250"/>
                  </a:moveTo>
                  <a:lnTo>
                    <a:pt x="10484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48441" y="0"/>
                  </a:lnTo>
                  <a:lnTo>
                    <a:pt x="1251641" y="349250"/>
                  </a:lnTo>
                  <a:close/>
                </a:path>
              </a:pathLst>
            </a:custGeom>
            <a:blipFill>
              <a:blip r:embed="rId3"/>
              <a:stretch>
                <a:fillRect t="-17196" b="-17196"/>
              </a:stretch>
            </a:blipFill>
            <a:ln w="142875" cap="sq">
              <a:solidFill>
                <a:srgbClr val="315AA9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5036354" y="8059127"/>
            <a:ext cx="713133" cy="1315804"/>
            <a:chOff x="0" y="0"/>
            <a:chExt cx="406400" cy="74984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6400" cy="749849"/>
            </a:xfrm>
            <a:custGeom>
              <a:avLst/>
              <a:gdLst/>
              <a:ahLst/>
              <a:cxnLst/>
              <a:rect l="l" t="t" r="r" b="b"/>
              <a:pathLst>
                <a:path w="406400" h="749849">
                  <a:moveTo>
                    <a:pt x="0" y="0"/>
                  </a:moveTo>
                  <a:lnTo>
                    <a:pt x="203200" y="0"/>
                  </a:lnTo>
                  <a:lnTo>
                    <a:pt x="406400" y="374925"/>
                  </a:lnTo>
                  <a:lnTo>
                    <a:pt x="203200" y="749849"/>
                  </a:lnTo>
                  <a:lnTo>
                    <a:pt x="0" y="749849"/>
                  </a:lnTo>
                  <a:lnTo>
                    <a:pt x="203200" y="374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77800" y="-38100"/>
              <a:ext cx="152400" cy="787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5749487" y="8059127"/>
            <a:ext cx="713133" cy="1315804"/>
            <a:chOff x="0" y="0"/>
            <a:chExt cx="406400" cy="7498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6400" cy="749849"/>
            </a:xfrm>
            <a:custGeom>
              <a:avLst/>
              <a:gdLst/>
              <a:ahLst/>
              <a:cxnLst/>
              <a:rect l="l" t="t" r="r" b="b"/>
              <a:pathLst>
                <a:path w="406400" h="749849">
                  <a:moveTo>
                    <a:pt x="0" y="0"/>
                  </a:moveTo>
                  <a:lnTo>
                    <a:pt x="203200" y="0"/>
                  </a:lnTo>
                  <a:lnTo>
                    <a:pt x="406400" y="374925"/>
                  </a:lnTo>
                  <a:lnTo>
                    <a:pt x="203200" y="749849"/>
                  </a:lnTo>
                  <a:lnTo>
                    <a:pt x="0" y="749849"/>
                  </a:lnTo>
                  <a:lnTo>
                    <a:pt x="203200" y="374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7800" y="-38100"/>
              <a:ext cx="152400" cy="787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6462620" y="8059127"/>
            <a:ext cx="713133" cy="1315804"/>
            <a:chOff x="0" y="0"/>
            <a:chExt cx="406400" cy="7498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6400" cy="749849"/>
            </a:xfrm>
            <a:custGeom>
              <a:avLst/>
              <a:gdLst/>
              <a:ahLst/>
              <a:cxnLst/>
              <a:rect l="l" t="t" r="r" b="b"/>
              <a:pathLst>
                <a:path w="406400" h="749849">
                  <a:moveTo>
                    <a:pt x="0" y="0"/>
                  </a:moveTo>
                  <a:lnTo>
                    <a:pt x="203200" y="0"/>
                  </a:lnTo>
                  <a:lnTo>
                    <a:pt x="406400" y="374925"/>
                  </a:lnTo>
                  <a:lnTo>
                    <a:pt x="203200" y="749849"/>
                  </a:lnTo>
                  <a:lnTo>
                    <a:pt x="0" y="749849"/>
                  </a:lnTo>
                  <a:lnTo>
                    <a:pt x="203200" y="374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77800" y="-38100"/>
              <a:ext cx="152400" cy="787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72832" y="1923953"/>
            <a:ext cx="8558682" cy="103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b="1">
                <a:solidFill>
                  <a:srgbClr val="FF914D"/>
                </a:solidFill>
                <a:latin typeface="Cy Grotesk Wide Ultra-Bold"/>
                <a:ea typeface="Cy Grotesk Wide Ultra-Bold"/>
                <a:cs typeface="Cy Grotesk Wide Ultra-Bold"/>
                <a:sym typeface="Cy Grotesk Wide Ultra-Bold"/>
              </a:rPr>
              <a:t>ACTIVITĂȚI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3324" y="3491134"/>
            <a:ext cx="10655356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OBSERVAREA MANAGEMENTULUI ȘCOLAR;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23323" y="9332409"/>
            <a:ext cx="12755229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ANALIZAREA POLITICILOR ȘCOLARE LEGATE DE INCLUZIUNE.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3324" y="7351153"/>
            <a:ext cx="8347052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ASISTENTE LA DIFERITE ORE/CLASE;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3324" y="4397178"/>
            <a:ext cx="7668276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VIZITAREA SPAȚIILOR ȘCOLII;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23324" y="5397916"/>
            <a:ext cx="6554246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FOCUS GROUP;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23324" y="8303654"/>
            <a:ext cx="7834530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SCHIMBURI CROSS-CULTURALE;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23324" y="6398653"/>
            <a:ext cx="5229876" cy="503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VIZITE DE STUDIU;</a:t>
            </a:r>
          </a:p>
        </p:txBody>
      </p:sp>
      <p:sp>
        <p:nvSpPr>
          <p:cNvPr id="32" name="Freeform 32"/>
          <p:cNvSpPr/>
          <p:nvPr/>
        </p:nvSpPr>
        <p:spPr>
          <a:xfrm>
            <a:off x="885908" y="4519040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33" name="Freeform 33"/>
          <p:cNvSpPr/>
          <p:nvPr/>
        </p:nvSpPr>
        <p:spPr>
          <a:xfrm>
            <a:off x="885908" y="3605434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34" name="Freeform 34"/>
          <p:cNvSpPr/>
          <p:nvPr/>
        </p:nvSpPr>
        <p:spPr>
          <a:xfrm>
            <a:off x="885908" y="5535761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35" name="Freeform 35"/>
          <p:cNvSpPr/>
          <p:nvPr/>
        </p:nvSpPr>
        <p:spPr>
          <a:xfrm>
            <a:off x="872832" y="6512953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6" y="0"/>
                </a:lnTo>
                <a:lnTo>
                  <a:pt x="311736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36" name="Freeform 36"/>
          <p:cNvSpPr/>
          <p:nvPr/>
        </p:nvSpPr>
        <p:spPr>
          <a:xfrm>
            <a:off x="872832" y="7477226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6" y="0"/>
                </a:lnTo>
                <a:lnTo>
                  <a:pt x="311736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37" name="Freeform 37"/>
          <p:cNvSpPr/>
          <p:nvPr/>
        </p:nvSpPr>
        <p:spPr>
          <a:xfrm>
            <a:off x="885908" y="8377606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38" name="Freeform 38"/>
          <p:cNvSpPr/>
          <p:nvPr/>
        </p:nvSpPr>
        <p:spPr>
          <a:xfrm>
            <a:off x="885908" y="9374930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88900" y="697540"/>
            <a:ext cx="11047792" cy="8988410"/>
            <a:chOff x="0" y="0"/>
            <a:chExt cx="517848" cy="421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848" cy="421318"/>
            </a:xfrm>
            <a:custGeom>
              <a:avLst/>
              <a:gdLst/>
              <a:ahLst/>
              <a:cxnLst/>
              <a:rect l="l" t="t" r="r" b="b"/>
              <a:pathLst>
                <a:path w="517848" h="421318">
                  <a:moveTo>
                    <a:pt x="314648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517848" y="421318"/>
                  </a:lnTo>
                  <a:lnTo>
                    <a:pt x="314648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14648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772001" y="-2714793"/>
            <a:ext cx="10316809" cy="9258300"/>
            <a:chOff x="0" y="0"/>
            <a:chExt cx="469487" cy="421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9487" cy="421318"/>
            </a:xfrm>
            <a:custGeom>
              <a:avLst/>
              <a:gdLst/>
              <a:ahLst/>
              <a:cxnLst/>
              <a:rect l="l" t="t" r="r" b="b"/>
              <a:pathLst>
                <a:path w="469487" h="421318">
                  <a:moveTo>
                    <a:pt x="266287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469487" y="421318"/>
                  </a:lnTo>
                  <a:lnTo>
                    <a:pt x="266287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66287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481383" y="946141"/>
            <a:ext cx="9040275" cy="8312159"/>
            <a:chOff x="0" y="0"/>
            <a:chExt cx="4282440" cy="39375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937526"/>
            </a:xfrm>
            <a:custGeom>
              <a:avLst/>
              <a:gdLst/>
              <a:ahLst/>
              <a:cxnLst/>
              <a:rect l="l" t="t" r="r" b="b"/>
              <a:pathLst>
                <a:path w="4282440" h="3937526">
                  <a:moveTo>
                    <a:pt x="3211830" y="0"/>
                  </a:moveTo>
                  <a:lnTo>
                    <a:pt x="1070610" y="0"/>
                  </a:lnTo>
                  <a:lnTo>
                    <a:pt x="0" y="1968763"/>
                  </a:lnTo>
                  <a:lnTo>
                    <a:pt x="1070610" y="3937526"/>
                  </a:lnTo>
                  <a:lnTo>
                    <a:pt x="3211830" y="3937526"/>
                  </a:lnTo>
                  <a:lnTo>
                    <a:pt x="4282440" y="1968763"/>
                  </a:lnTo>
                  <a:close/>
                </a:path>
              </a:pathLst>
            </a:custGeom>
            <a:blipFill>
              <a:blip r:embed="rId2"/>
              <a:stretch>
                <a:fillRect t="-56703" b="-6514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72988" y="946141"/>
            <a:ext cx="1867868" cy="1936432"/>
            <a:chOff x="0" y="0"/>
            <a:chExt cx="406400" cy="4213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6400" cy="421318"/>
            </a:xfrm>
            <a:custGeom>
              <a:avLst/>
              <a:gdLst/>
              <a:ahLst/>
              <a:cxnLst/>
              <a:rect l="l" t="t" r="r" b="b"/>
              <a:pathLst>
                <a:path w="406400" h="421318">
                  <a:moveTo>
                    <a:pt x="203200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406400" y="4213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203200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043995" y="8866192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0" y="0"/>
                </a:lnTo>
                <a:lnTo>
                  <a:pt x="4901350" y="784216"/>
                </a:lnTo>
                <a:lnTo>
                  <a:pt x="0" y="78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14" name="Group 14"/>
          <p:cNvGrpSpPr/>
          <p:nvPr/>
        </p:nvGrpSpPr>
        <p:grpSpPr>
          <a:xfrm>
            <a:off x="12851929" y="8866192"/>
            <a:ext cx="12451366" cy="784216"/>
            <a:chOff x="0" y="0"/>
            <a:chExt cx="3279372" cy="20654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79372" cy="206543"/>
            </a:xfrm>
            <a:custGeom>
              <a:avLst/>
              <a:gdLst/>
              <a:ahLst/>
              <a:cxnLst/>
              <a:rect l="l" t="t" r="r" b="b"/>
              <a:pathLst>
                <a:path w="3279372" h="206543">
                  <a:moveTo>
                    <a:pt x="0" y="0"/>
                  </a:moveTo>
                  <a:lnTo>
                    <a:pt x="3279372" y="0"/>
                  </a:lnTo>
                  <a:lnTo>
                    <a:pt x="3279372" y="206543"/>
                  </a:lnTo>
                  <a:lnTo>
                    <a:pt x="0" y="206543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279372" cy="244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043995" y="1152525"/>
            <a:ext cx="9215305" cy="2498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 b="1">
                <a:solidFill>
                  <a:srgbClr val="FF914D"/>
                </a:solidFill>
                <a:latin typeface="Cy Grotesk Wide Ultra-Bold"/>
                <a:ea typeface="Cy Grotesk Wide Ultra-Bold"/>
                <a:cs typeface="Cy Grotesk Wide Ultra-Bold"/>
                <a:sym typeface="Cy Grotesk Wide Ultra-Bold"/>
              </a:rPr>
              <a:t>ROLUL LIDERILOR ÎN CREAREA UNUI MEDIU INCLUZIV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215445" y="4218150"/>
            <a:ext cx="9847699" cy="396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    Focus grup cu personalul managerial al școlii;</a:t>
            </a:r>
          </a:p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    Analiza strategiilor, politicilor și inițiativelor ce    </a:t>
            </a:r>
          </a:p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    sprijină incluziunea;</a:t>
            </a:r>
          </a:p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    Vizitarea spațiilor școlii;</a:t>
            </a:r>
          </a:p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    Schimburi de idei și bune practici;</a:t>
            </a:r>
          </a:p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    Identificarea unor factori cheie pentru crearea </a:t>
            </a:r>
          </a:p>
          <a:p>
            <a:pPr algn="just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     unui mediu echitabil și incluziv.</a:t>
            </a:r>
          </a:p>
        </p:txBody>
      </p:sp>
      <p:sp>
        <p:nvSpPr>
          <p:cNvPr id="19" name="Freeform 19"/>
          <p:cNvSpPr/>
          <p:nvPr/>
        </p:nvSpPr>
        <p:spPr>
          <a:xfrm>
            <a:off x="8215445" y="4332450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0" name="Freeform 20"/>
          <p:cNvSpPr/>
          <p:nvPr/>
        </p:nvSpPr>
        <p:spPr>
          <a:xfrm>
            <a:off x="8215445" y="4890156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1" name="Freeform 21"/>
          <p:cNvSpPr/>
          <p:nvPr/>
        </p:nvSpPr>
        <p:spPr>
          <a:xfrm>
            <a:off x="8215445" y="6046657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2" name="Freeform 22"/>
          <p:cNvSpPr/>
          <p:nvPr/>
        </p:nvSpPr>
        <p:spPr>
          <a:xfrm>
            <a:off x="8215445" y="6543507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3" name="Freeform 23"/>
          <p:cNvSpPr/>
          <p:nvPr/>
        </p:nvSpPr>
        <p:spPr>
          <a:xfrm>
            <a:off x="8215445" y="7100987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43995" y="8866192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0" y="0"/>
                </a:lnTo>
                <a:lnTo>
                  <a:pt x="4901350" y="784216"/>
                </a:lnTo>
                <a:lnTo>
                  <a:pt x="0" y="78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649066">
            <a:off x="236628" y="5132945"/>
            <a:ext cx="4229099" cy="4912987"/>
            <a:chOff x="0" y="0"/>
            <a:chExt cx="546608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Freeform 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4000" r="-1399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DDAD6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Freeform 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889199" y="5499323"/>
            <a:ext cx="4182019" cy="4858293"/>
            <a:chOff x="0" y="0"/>
            <a:chExt cx="546608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14000" r="-1399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DDAD6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575614" y="5739200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0" y="0"/>
                </a:lnTo>
                <a:lnTo>
                  <a:pt x="4901350" y="784216"/>
                </a:lnTo>
                <a:lnTo>
                  <a:pt x="0" y="78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435135">
            <a:off x="14065435" y="5083920"/>
            <a:ext cx="4356094" cy="5060519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4000" r="-1399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DDAD6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9" name="Freeform 19"/>
          <p:cNvSpPr/>
          <p:nvPr/>
        </p:nvSpPr>
        <p:spPr>
          <a:xfrm>
            <a:off x="3142644" y="3447137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1" y="0"/>
                </a:lnTo>
                <a:lnTo>
                  <a:pt x="4901351" y="784216"/>
                </a:lnTo>
                <a:lnTo>
                  <a:pt x="0" y="78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4965399" y="233910"/>
            <a:ext cx="4362939" cy="5068470"/>
            <a:chOff x="0" y="0"/>
            <a:chExt cx="546608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14000" r="-1399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DDAD6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358760">
            <a:off x="64315" y="380430"/>
            <a:ext cx="3974208" cy="4616877"/>
            <a:chOff x="0" y="0"/>
            <a:chExt cx="546608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-14000" r="-1400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DDAD6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517925">
            <a:off x="9705358" y="327684"/>
            <a:ext cx="4064056" cy="4721254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l="-14000" r="-1399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DDAD6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35" name="Freeform 35"/>
          <p:cNvSpPr/>
          <p:nvPr/>
        </p:nvSpPr>
        <p:spPr>
          <a:xfrm>
            <a:off x="1936519" y="1943575"/>
            <a:ext cx="68282" cy="74932"/>
          </a:xfrm>
          <a:custGeom>
            <a:avLst/>
            <a:gdLst/>
            <a:ahLst/>
            <a:cxnLst/>
            <a:rect l="l" t="t" r="r" b="b"/>
            <a:pathLst>
              <a:path w="68282" h="74932">
                <a:moveTo>
                  <a:pt x="0" y="0"/>
                </a:moveTo>
                <a:lnTo>
                  <a:pt x="68282" y="0"/>
                </a:lnTo>
                <a:lnTo>
                  <a:pt x="68282" y="74932"/>
                </a:lnTo>
                <a:lnTo>
                  <a:pt x="0" y="749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6" name="Freeform 36"/>
          <p:cNvSpPr/>
          <p:nvPr/>
        </p:nvSpPr>
        <p:spPr>
          <a:xfrm>
            <a:off x="987299" y="2346674"/>
            <a:ext cx="119866" cy="116869"/>
          </a:xfrm>
          <a:custGeom>
            <a:avLst/>
            <a:gdLst/>
            <a:ahLst/>
            <a:cxnLst/>
            <a:rect l="l" t="t" r="r" b="b"/>
            <a:pathLst>
              <a:path w="119866" h="116869">
                <a:moveTo>
                  <a:pt x="0" y="0"/>
                </a:moveTo>
                <a:lnTo>
                  <a:pt x="119866" y="0"/>
                </a:lnTo>
                <a:lnTo>
                  <a:pt x="119866" y="116869"/>
                </a:lnTo>
                <a:lnTo>
                  <a:pt x="0" y="116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7" name="Freeform 37"/>
          <p:cNvSpPr/>
          <p:nvPr/>
        </p:nvSpPr>
        <p:spPr>
          <a:xfrm>
            <a:off x="2301938" y="1882830"/>
            <a:ext cx="135176" cy="121489"/>
          </a:xfrm>
          <a:custGeom>
            <a:avLst/>
            <a:gdLst/>
            <a:ahLst/>
            <a:cxnLst/>
            <a:rect l="l" t="t" r="r" b="b"/>
            <a:pathLst>
              <a:path w="135176" h="121489">
                <a:moveTo>
                  <a:pt x="0" y="0"/>
                </a:moveTo>
                <a:lnTo>
                  <a:pt x="135176" y="0"/>
                </a:lnTo>
                <a:lnTo>
                  <a:pt x="135176" y="121489"/>
                </a:lnTo>
                <a:lnTo>
                  <a:pt x="0" y="1214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8" name="Freeform 38"/>
          <p:cNvSpPr/>
          <p:nvPr/>
        </p:nvSpPr>
        <p:spPr>
          <a:xfrm>
            <a:off x="2606889" y="1920502"/>
            <a:ext cx="55165" cy="60538"/>
          </a:xfrm>
          <a:custGeom>
            <a:avLst/>
            <a:gdLst/>
            <a:ahLst/>
            <a:cxnLst/>
            <a:rect l="l" t="t" r="r" b="b"/>
            <a:pathLst>
              <a:path w="55165" h="60538">
                <a:moveTo>
                  <a:pt x="0" y="0"/>
                </a:moveTo>
                <a:lnTo>
                  <a:pt x="55166" y="0"/>
                </a:lnTo>
                <a:lnTo>
                  <a:pt x="55166" y="60539"/>
                </a:lnTo>
                <a:lnTo>
                  <a:pt x="0" y="605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9" name="Freeform 39"/>
          <p:cNvSpPr/>
          <p:nvPr/>
        </p:nvSpPr>
        <p:spPr>
          <a:xfrm>
            <a:off x="1073922" y="2200016"/>
            <a:ext cx="66487" cy="67671"/>
          </a:xfrm>
          <a:custGeom>
            <a:avLst/>
            <a:gdLst/>
            <a:ahLst/>
            <a:cxnLst/>
            <a:rect l="l" t="t" r="r" b="b"/>
            <a:pathLst>
              <a:path w="66487" h="67671">
                <a:moveTo>
                  <a:pt x="0" y="0"/>
                </a:moveTo>
                <a:lnTo>
                  <a:pt x="66487" y="0"/>
                </a:lnTo>
                <a:lnTo>
                  <a:pt x="66487" y="67671"/>
                </a:lnTo>
                <a:lnTo>
                  <a:pt x="0" y="67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0" name="Freeform 40"/>
          <p:cNvSpPr/>
          <p:nvPr/>
        </p:nvSpPr>
        <p:spPr>
          <a:xfrm>
            <a:off x="2100742" y="2833756"/>
            <a:ext cx="75863" cy="83252"/>
          </a:xfrm>
          <a:custGeom>
            <a:avLst/>
            <a:gdLst/>
            <a:ahLst/>
            <a:cxnLst/>
            <a:rect l="l" t="t" r="r" b="b"/>
            <a:pathLst>
              <a:path w="75863" h="83252">
                <a:moveTo>
                  <a:pt x="0" y="0"/>
                </a:moveTo>
                <a:lnTo>
                  <a:pt x="75863" y="0"/>
                </a:lnTo>
                <a:lnTo>
                  <a:pt x="75863" y="83252"/>
                </a:lnTo>
                <a:lnTo>
                  <a:pt x="0" y="8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1" name="Freeform 41"/>
          <p:cNvSpPr/>
          <p:nvPr/>
        </p:nvSpPr>
        <p:spPr>
          <a:xfrm rot="7615786">
            <a:off x="1605342" y="2766018"/>
            <a:ext cx="119866" cy="116869"/>
          </a:xfrm>
          <a:custGeom>
            <a:avLst/>
            <a:gdLst/>
            <a:ahLst/>
            <a:cxnLst/>
            <a:rect l="l" t="t" r="r" b="b"/>
            <a:pathLst>
              <a:path w="119866" h="116869">
                <a:moveTo>
                  <a:pt x="0" y="0"/>
                </a:moveTo>
                <a:lnTo>
                  <a:pt x="119865" y="0"/>
                </a:lnTo>
                <a:lnTo>
                  <a:pt x="119865" y="116869"/>
                </a:lnTo>
                <a:lnTo>
                  <a:pt x="0" y="1168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2" name="Freeform 42"/>
          <p:cNvSpPr/>
          <p:nvPr/>
        </p:nvSpPr>
        <p:spPr>
          <a:xfrm>
            <a:off x="883571" y="2612293"/>
            <a:ext cx="75750" cy="83128"/>
          </a:xfrm>
          <a:custGeom>
            <a:avLst/>
            <a:gdLst/>
            <a:ahLst/>
            <a:cxnLst/>
            <a:rect l="l" t="t" r="r" b="b"/>
            <a:pathLst>
              <a:path w="75750" h="83128">
                <a:moveTo>
                  <a:pt x="0" y="0"/>
                </a:moveTo>
                <a:lnTo>
                  <a:pt x="75750" y="0"/>
                </a:lnTo>
                <a:lnTo>
                  <a:pt x="75750" y="83127"/>
                </a:lnTo>
                <a:lnTo>
                  <a:pt x="0" y="83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3" name="Freeform 43"/>
          <p:cNvSpPr/>
          <p:nvPr/>
        </p:nvSpPr>
        <p:spPr>
          <a:xfrm>
            <a:off x="2745633" y="2741435"/>
            <a:ext cx="52487" cy="53422"/>
          </a:xfrm>
          <a:custGeom>
            <a:avLst/>
            <a:gdLst/>
            <a:ahLst/>
            <a:cxnLst/>
            <a:rect l="l" t="t" r="r" b="b"/>
            <a:pathLst>
              <a:path w="52487" h="53422">
                <a:moveTo>
                  <a:pt x="0" y="0"/>
                </a:moveTo>
                <a:lnTo>
                  <a:pt x="52486" y="0"/>
                </a:lnTo>
                <a:lnTo>
                  <a:pt x="52486" y="53421"/>
                </a:lnTo>
                <a:lnTo>
                  <a:pt x="0" y="534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4" name="Freeform 44"/>
          <p:cNvSpPr/>
          <p:nvPr/>
        </p:nvSpPr>
        <p:spPr>
          <a:xfrm>
            <a:off x="1838126" y="2821960"/>
            <a:ext cx="52487" cy="53422"/>
          </a:xfrm>
          <a:custGeom>
            <a:avLst/>
            <a:gdLst/>
            <a:ahLst/>
            <a:cxnLst/>
            <a:rect l="l" t="t" r="r" b="b"/>
            <a:pathLst>
              <a:path w="52487" h="53422">
                <a:moveTo>
                  <a:pt x="0" y="0"/>
                </a:moveTo>
                <a:lnTo>
                  <a:pt x="52487" y="0"/>
                </a:lnTo>
                <a:lnTo>
                  <a:pt x="52487" y="53422"/>
                </a:lnTo>
                <a:lnTo>
                  <a:pt x="0" y="534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5" name="Freeform 45"/>
          <p:cNvSpPr/>
          <p:nvPr/>
        </p:nvSpPr>
        <p:spPr>
          <a:xfrm>
            <a:off x="1053296" y="2616156"/>
            <a:ext cx="41252" cy="38828"/>
          </a:xfrm>
          <a:custGeom>
            <a:avLst/>
            <a:gdLst/>
            <a:ahLst/>
            <a:cxnLst/>
            <a:rect l="l" t="t" r="r" b="b"/>
            <a:pathLst>
              <a:path w="41252" h="38828">
                <a:moveTo>
                  <a:pt x="0" y="0"/>
                </a:moveTo>
                <a:lnTo>
                  <a:pt x="41252" y="0"/>
                </a:lnTo>
                <a:lnTo>
                  <a:pt x="41252" y="38828"/>
                </a:lnTo>
                <a:lnTo>
                  <a:pt x="0" y="38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46" name="Freeform 46"/>
          <p:cNvSpPr/>
          <p:nvPr/>
        </p:nvSpPr>
        <p:spPr>
          <a:xfrm>
            <a:off x="2744293" y="2463543"/>
            <a:ext cx="45619" cy="44821"/>
          </a:xfrm>
          <a:custGeom>
            <a:avLst/>
            <a:gdLst/>
            <a:ahLst/>
            <a:cxnLst/>
            <a:rect l="l" t="t" r="r" b="b"/>
            <a:pathLst>
              <a:path w="45619" h="44821">
                <a:moveTo>
                  <a:pt x="0" y="0"/>
                </a:moveTo>
                <a:lnTo>
                  <a:pt x="45619" y="0"/>
                </a:lnTo>
                <a:lnTo>
                  <a:pt x="45619" y="44821"/>
                </a:lnTo>
                <a:lnTo>
                  <a:pt x="0" y="448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9608499" y="5520773"/>
            <a:ext cx="3954920" cy="4594470"/>
            <a:chOff x="0" y="0"/>
            <a:chExt cx="5466080" cy="63500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6"/>
              <a:stretch>
                <a:fillRect l="-14000" r="-1399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DDAD6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 rot="435135">
            <a:off x="13878434" y="318412"/>
            <a:ext cx="4356094" cy="5060519"/>
            <a:chOff x="0" y="0"/>
            <a:chExt cx="5466080" cy="63500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7"/>
              <a:stretch>
                <a:fillRect l="-13999" r="-1400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DDDAD6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57" name="Freeform 57"/>
          <p:cNvSpPr/>
          <p:nvPr/>
        </p:nvSpPr>
        <p:spPr>
          <a:xfrm rot="7522742">
            <a:off x="7250473" y="4979736"/>
            <a:ext cx="616837" cy="596018"/>
          </a:xfrm>
          <a:custGeom>
            <a:avLst/>
            <a:gdLst/>
            <a:ahLst/>
            <a:cxnLst/>
            <a:rect l="l" t="t" r="r" b="b"/>
            <a:pathLst>
              <a:path w="616837" h="596018">
                <a:moveTo>
                  <a:pt x="0" y="0"/>
                </a:moveTo>
                <a:lnTo>
                  <a:pt x="616837" y="0"/>
                </a:lnTo>
                <a:lnTo>
                  <a:pt x="616837" y="596018"/>
                </a:lnTo>
                <a:lnTo>
                  <a:pt x="0" y="5960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58" name="Freeform 58"/>
          <p:cNvSpPr/>
          <p:nvPr/>
        </p:nvSpPr>
        <p:spPr>
          <a:xfrm rot="7522742">
            <a:off x="12636927" y="125999"/>
            <a:ext cx="616837" cy="596018"/>
          </a:xfrm>
          <a:custGeom>
            <a:avLst/>
            <a:gdLst/>
            <a:ahLst/>
            <a:cxnLst/>
            <a:rect l="l" t="t" r="r" b="b"/>
            <a:pathLst>
              <a:path w="616837" h="596018">
                <a:moveTo>
                  <a:pt x="0" y="0"/>
                </a:moveTo>
                <a:lnTo>
                  <a:pt x="616837" y="0"/>
                </a:lnTo>
                <a:lnTo>
                  <a:pt x="616837" y="596018"/>
                </a:lnTo>
                <a:lnTo>
                  <a:pt x="0" y="5960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59" name="Freeform 59"/>
          <p:cNvSpPr/>
          <p:nvPr/>
        </p:nvSpPr>
        <p:spPr>
          <a:xfrm rot="-10800000">
            <a:off x="1224100" y="4779728"/>
            <a:ext cx="618775" cy="824034"/>
          </a:xfrm>
          <a:custGeom>
            <a:avLst/>
            <a:gdLst/>
            <a:ahLst/>
            <a:cxnLst/>
            <a:rect l="l" t="t" r="r" b="b"/>
            <a:pathLst>
              <a:path w="618775" h="824034">
                <a:moveTo>
                  <a:pt x="0" y="0"/>
                </a:moveTo>
                <a:lnTo>
                  <a:pt x="618774" y="0"/>
                </a:lnTo>
                <a:lnTo>
                  <a:pt x="618774" y="824034"/>
                </a:lnTo>
                <a:lnTo>
                  <a:pt x="0" y="8240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0" name="Freeform 60"/>
          <p:cNvSpPr/>
          <p:nvPr/>
        </p:nvSpPr>
        <p:spPr>
          <a:xfrm rot="-10800000">
            <a:off x="16452718" y="4915166"/>
            <a:ext cx="618775" cy="824034"/>
          </a:xfrm>
          <a:custGeom>
            <a:avLst/>
            <a:gdLst/>
            <a:ahLst/>
            <a:cxnLst/>
            <a:rect l="l" t="t" r="r" b="b"/>
            <a:pathLst>
              <a:path w="618775" h="824034">
                <a:moveTo>
                  <a:pt x="0" y="0"/>
                </a:moveTo>
                <a:lnTo>
                  <a:pt x="618774" y="0"/>
                </a:lnTo>
                <a:lnTo>
                  <a:pt x="618774" y="824034"/>
                </a:lnTo>
                <a:lnTo>
                  <a:pt x="0" y="8240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1" name="Freeform 61"/>
          <p:cNvSpPr/>
          <p:nvPr/>
        </p:nvSpPr>
        <p:spPr>
          <a:xfrm>
            <a:off x="1509144" y="0"/>
            <a:ext cx="667461" cy="746810"/>
          </a:xfrm>
          <a:custGeom>
            <a:avLst/>
            <a:gdLst/>
            <a:ahLst/>
            <a:cxnLst/>
            <a:rect l="l" t="t" r="r" b="b"/>
            <a:pathLst>
              <a:path w="667461" h="746810">
                <a:moveTo>
                  <a:pt x="0" y="0"/>
                </a:moveTo>
                <a:lnTo>
                  <a:pt x="667461" y="0"/>
                </a:lnTo>
                <a:lnTo>
                  <a:pt x="667461" y="746810"/>
                </a:lnTo>
                <a:lnTo>
                  <a:pt x="0" y="74681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2" name="Freeform 62"/>
          <p:cNvSpPr/>
          <p:nvPr/>
        </p:nvSpPr>
        <p:spPr>
          <a:xfrm rot="10193388">
            <a:off x="11365714" y="4682570"/>
            <a:ext cx="247189" cy="863544"/>
          </a:xfrm>
          <a:custGeom>
            <a:avLst/>
            <a:gdLst/>
            <a:ahLst/>
            <a:cxnLst/>
            <a:rect l="l" t="t" r="r" b="b"/>
            <a:pathLst>
              <a:path w="247189" h="863544">
                <a:moveTo>
                  <a:pt x="0" y="0"/>
                </a:moveTo>
                <a:lnTo>
                  <a:pt x="247190" y="0"/>
                </a:lnTo>
                <a:lnTo>
                  <a:pt x="247190" y="863544"/>
                </a:lnTo>
                <a:lnTo>
                  <a:pt x="0" y="86354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3" name="Freeform 63"/>
          <p:cNvSpPr/>
          <p:nvPr/>
        </p:nvSpPr>
        <p:spPr>
          <a:xfrm rot="-10800000">
            <a:off x="7249504" y="-77224"/>
            <a:ext cx="618775" cy="824034"/>
          </a:xfrm>
          <a:custGeom>
            <a:avLst/>
            <a:gdLst/>
            <a:ahLst/>
            <a:cxnLst/>
            <a:rect l="l" t="t" r="r" b="b"/>
            <a:pathLst>
              <a:path w="618775" h="824034">
                <a:moveTo>
                  <a:pt x="0" y="0"/>
                </a:moveTo>
                <a:lnTo>
                  <a:pt x="618775" y="0"/>
                </a:lnTo>
                <a:lnTo>
                  <a:pt x="618775" y="824034"/>
                </a:lnTo>
                <a:lnTo>
                  <a:pt x="0" y="8240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4" name="Freeform 64"/>
          <p:cNvSpPr/>
          <p:nvPr/>
        </p:nvSpPr>
        <p:spPr>
          <a:xfrm rot="10193388">
            <a:off x="17155900" y="-131726"/>
            <a:ext cx="247189" cy="863544"/>
          </a:xfrm>
          <a:custGeom>
            <a:avLst/>
            <a:gdLst/>
            <a:ahLst/>
            <a:cxnLst/>
            <a:rect l="l" t="t" r="r" b="b"/>
            <a:pathLst>
              <a:path w="247189" h="863544">
                <a:moveTo>
                  <a:pt x="0" y="0"/>
                </a:moveTo>
                <a:lnTo>
                  <a:pt x="247189" y="0"/>
                </a:lnTo>
                <a:lnTo>
                  <a:pt x="247189" y="863544"/>
                </a:lnTo>
                <a:lnTo>
                  <a:pt x="0" y="86354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65" name="TextBox 65"/>
          <p:cNvSpPr txBox="1"/>
          <p:nvPr/>
        </p:nvSpPr>
        <p:spPr>
          <a:xfrm rot="-322806">
            <a:off x="445194" y="3468098"/>
            <a:ext cx="3289661" cy="190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917"/>
              </a:lnSpc>
              <a:spcBef>
                <a:spcPct val="0"/>
              </a:spcBef>
            </a:pPr>
            <a:r>
              <a:rPr lang="en-US" sz="11369">
                <a:solidFill>
                  <a:srgbClr val="3D3B3A"/>
                </a:solidFill>
                <a:latin typeface="The Bigmarker"/>
                <a:ea typeface="The Bigmarker"/>
                <a:cs typeface="The Bigmarker"/>
                <a:sym typeface="The Bigmarker"/>
              </a:rPr>
              <a:t>Biblioteca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5032256" y="3728201"/>
            <a:ext cx="4341815" cy="179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596"/>
              </a:lnSpc>
              <a:spcBef>
                <a:spcPct val="0"/>
              </a:spcBef>
            </a:pPr>
            <a:r>
              <a:rPr lang="en-US" sz="10426">
                <a:solidFill>
                  <a:srgbClr val="3D3B3A"/>
                </a:solidFill>
                <a:latin typeface="The Bigmarker"/>
                <a:ea typeface="The Bigmarker"/>
                <a:cs typeface="The Bigmarker"/>
                <a:sym typeface="The Bigmarker"/>
              </a:rPr>
              <a:t>Sala profesorală</a:t>
            </a:r>
          </a:p>
        </p:txBody>
      </p:sp>
      <p:sp>
        <p:nvSpPr>
          <p:cNvPr id="67" name="TextBox 67"/>
          <p:cNvSpPr txBox="1"/>
          <p:nvPr/>
        </p:nvSpPr>
        <p:spPr>
          <a:xfrm rot="478165">
            <a:off x="9765911" y="3439604"/>
            <a:ext cx="3289661" cy="190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917"/>
              </a:lnSpc>
              <a:spcBef>
                <a:spcPct val="0"/>
              </a:spcBef>
            </a:pPr>
            <a:r>
              <a:rPr lang="en-US" sz="11369">
                <a:solidFill>
                  <a:srgbClr val="3D3B3A"/>
                </a:solidFill>
                <a:latin typeface="The Bigmarker"/>
                <a:ea typeface="The Bigmarker"/>
                <a:cs typeface="The Bigmarker"/>
                <a:sym typeface="The Bigmarker"/>
              </a:rPr>
              <a:t>Atelier</a:t>
            </a:r>
          </a:p>
        </p:txBody>
      </p:sp>
      <p:sp>
        <p:nvSpPr>
          <p:cNvPr id="68" name="TextBox 68"/>
          <p:cNvSpPr txBox="1"/>
          <p:nvPr/>
        </p:nvSpPr>
        <p:spPr>
          <a:xfrm rot="514839">
            <a:off x="13676017" y="3916494"/>
            <a:ext cx="4341815" cy="179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36"/>
              </a:lnSpc>
              <a:spcBef>
                <a:spcPct val="0"/>
              </a:spcBef>
            </a:pPr>
            <a:r>
              <a:rPr lang="en-US" sz="10526">
                <a:solidFill>
                  <a:srgbClr val="3D3B3A"/>
                </a:solidFill>
                <a:latin typeface="The Bigmarker"/>
                <a:ea typeface="The Bigmarker"/>
                <a:cs typeface="The Bigmarker"/>
                <a:sym typeface="The Bigmarker"/>
              </a:rPr>
              <a:t>Sală de clasă</a:t>
            </a:r>
          </a:p>
        </p:txBody>
      </p:sp>
      <p:sp>
        <p:nvSpPr>
          <p:cNvPr id="69" name="TextBox 69"/>
          <p:cNvSpPr txBox="1"/>
          <p:nvPr/>
        </p:nvSpPr>
        <p:spPr>
          <a:xfrm rot="-687385">
            <a:off x="600086" y="8632152"/>
            <a:ext cx="4341815" cy="165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77"/>
              </a:lnSpc>
              <a:spcBef>
                <a:spcPct val="0"/>
              </a:spcBef>
            </a:pPr>
            <a:r>
              <a:rPr lang="en-US" sz="9626">
                <a:solidFill>
                  <a:srgbClr val="3D3B3A"/>
                </a:solidFill>
                <a:latin typeface="The Bigmarker"/>
                <a:ea typeface="The Bigmarker"/>
                <a:cs typeface="The Bigmarker"/>
                <a:sym typeface="The Bigmarker"/>
              </a:rPr>
              <a:t>Zonă de relaxare</a:t>
            </a:r>
          </a:p>
        </p:txBody>
      </p:sp>
      <p:sp>
        <p:nvSpPr>
          <p:cNvPr id="70" name="TextBox 70"/>
          <p:cNvSpPr txBox="1"/>
          <p:nvPr/>
        </p:nvSpPr>
        <p:spPr>
          <a:xfrm rot="-322806">
            <a:off x="5324661" y="8768765"/>
            <a:ext cx="3289661" cy="190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917"/>
              </a:lnSpc>
              <a:spcBef>
                <a:spcPct val="0"/>
              </a:spcBef>
            </a:pPr>
            <a:r>
              <a:rPr lang="en-US" sz="11369">
                <a:solidFill>
                  <a:srgbClr val="3D3B3A"/>
                </a:solidFill>
                <a:latin typeface="The Bigmarker"/>
                <a:ea typeface="The Bigmarker"/>
                <a:cs typeface="The Bigmarker"/>
                <a:sym typeface="The Bigmarker"/>
              </a:rPr>
              <a:t>Cantina</a:t>
            </a:r>
          </a:p>
        </p:txBody>
      </p:sp>
      <p:sp>
        <p:nvSpPr>
          <p:cNvPr id="71" name="TextBox 71"/>
          <p:cNvSpPr txBox="1"/>
          <p:nvPr/>
        </p:nvSpPr>
        <p:spPr>
          <a:xfrm rot="-322806">
            <a:off x="9768275" y="8585291"/>
            <a:ext cx="3289661" cy="190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917"/>
              </a:lnSpc>
              <a:spcBef>
                <a:spcPct val="0"/>
              </a:spcBef>
            </a:pPr>
            <a:r>
              <a:rPr lang="en-US" sz="11369">
                <a:solidFill>
                  <a:srgbClr val="3D3B3A"/>
                </a:solidFill>
                <a:latin typeface="The Bigmarker"/>
                <a:ea typeface="The Bigmarker"/>
                <a:cs typeface="The Bigmarker"/>
                <a:sym typeface="The Bigmarker"/>
              </a:rPr>
              <a:t>Curtea școlii</a:t>
            </a:r>
          </a:p>
        </p:txBody>
      </p:sp>
      <p:sp>
        <p:nvSpPr>
          <p:cNvPr id="72" name="TextBox 72"/>
          <p:cNvSpPr txBox="1"/>
          <p:nvPr/>
        </p:nvSpPr>
        <p:spPr>
          <a:xfrm rot="127248">
            <a:off x="13731714" y="8551263"/>
            <a:ext cx="4341815" cy="179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736"/>
              </a:lnSpc>
              <a:spcBef>
                <a:spcPct val="0"/>
              </a:spcBef>
            </a:pPr>
            <a:r>
              <a:rPr lang="en-US" sz="10526">
                <a:solidFill>
                  <a:srgbClr val="3D3B3A"/>
                </a:solidFill>
                <a:latin typeface="The Bigmarker"/>
                <a:ea typeface="The Bigmarker"/>
                <a:cs typeface="The Bigmarker"/>
                <a:sym typeface="The Bigmarker"/>
              </a:rPr>
              <a:t>Clasă Montessori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19636" y="0"/>
            <a:ext cx="10482459" cy="4872996"/>
            <a:chOff x="0" y="0"/>
            <a:chExt cx="906310" cy="421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6310" cy="421318"/>
            </a:xfrm>
            <a:custGeom>
              <a:avLst/>
              <a:gdLst/>
              <a:ahLst/>
              <a:cxnLst/>
              <a:rect l="l" t="t" r="r" b="b"/>
              <a:pathLst>
                <a:path w="906310" h="421318">
                  <a:moveTo>
                    <a:pt x="703110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906310" y="421318"/>
                  </a:lnTo>
                  <a:lnTo>
                    <a:pt x="703110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703110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67026" y="-1452180"/>
            <a:ext cx="5946433" cy="4961760"/>
            <a:chOff x="0" y="0"/>
            <a:chExt cx="504929" cy="421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4929" cy="421318"/>
            </a:xfrm>
            <a:custGeom>
              <a:avLst/>
              <a:gdLst/>
              <a:ahLst/>
              <a:cxnLst/>
              <a:rect l="l" t="t" r="r" b="b"/>
              <a:pathLst>
                <a:path w="504929" h="421318">
                  <a:moveTo>
                    <a:pt x="301729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504929" y="421318"/>
                  </a:lnTo>
                  <a:lnTo>
                    <a:pt x="301729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301729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66760" y="-744252"/>
            <a:ext cx="8383589" cy="4961760"/>
            <a:chOff x="0" y="0"/>
            <a:chExt cx="711875" cy="4213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11875" cy="421318"/>
            </a:xfrm>
            <a:custGeom>
              <a:avLst/>
              <a:gdLst/>
              <a:ahLst/>
              <a:cxnLst/>
              <a:rect l="l" t="t" r="r" b="b"/>
              <a:pathLst>
                <a:path w="711875" h="421318">
                  <a:moveTo>
                    <a:pt x="508675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711875" y="421318"/>
                  </a:lnTo>
                  <a:lnTo>
                    <a:pt x="508675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508675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584020" y="4088779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0" y="0"/>
                </a:lnTo>
                <a:lnTo>
                  <a:pt x="4901350" y="784217"/>
                </a:lnTo>
                <a:lnTo>
                  <a:pt x="0" y="784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12" name="Group 12"/>
          <p:cNvGrpSpPr/>
          <p:nvPr/>
        </p:nvGrpSpPr>
        <p:grpSpPr>
          <a:xfrm>
            <a:off x="13391954" y="4088779"/>
            <a:ext cx="4896046" cy="784216"/>
            <a:chOff x="0" y="0"/>
            <a:chExt cx="1289494" cy="2065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89494" cy="206543"/>
            </a:xfrm>
            <a:custGeom>
              <a:avLst/>
              <a:gdLst/>
              <a:ahLst/>
              <a:cxnLst/>
              <a:rect l="l" t="t" r="r" b="b"/>
              <a:pathLst>
                <a:path w="1289494" h="206543">
                  <a:moveTo>
                    <a:pt x="0" y="0"/>
                  </a:moveTo>
                  <a:lnTo>
                    <a:pt x="1289494" y="0"/>
                  </a:lnTo>
                  <a:lnTo>
                    <a:pt x="1289494" y="206543"/>
                  </a:lnTo>
                  <a:lnTo>
                    <a:pt x="0" y="206543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89494" cy="244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71928" y="-1136360"/>
            <a:ext cx="12315756" cy="5225139"/>
            <a:chOff x="0" y="0"/>
            <a:chExt cx="993054" cy="42131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3054" cy="421318"/>
            </a:xfrm>
            <a:custGeom>
              <a:avLst/>
              <a:gdLst/>
              <a:ahLst/>
              <a:cxnLst/>
              <a:rect l="l" t="t" r="r" b="b"/>
              <a:pathLst>
                <a:path w="993054" h="421318">
                  <a:moveTo>
                    <a:pt x="789854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993054" y="421318"/>
                  </a:lnTo>
                  <a:lnTo>
                    <a:pt x="789854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789854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782896"/>
            <a:ext cx="16230600" cy="3657711"/>
            <a:chOff x="0" y="0"/>
            <a:chExt cx="30995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99500" cy="698500"/>
            </a:xfrm>
            <a:custGeom>
              <a:avLst/>
              <a:gdLst/>
              <a:ahLst/>
              <a:cxnLst/>
              <a:rect l="l" t="t" r="r" b="b"/>
              <a:pathLst>
                <a:path w="3099500" h="698500">
                  <a:moveTo>
                    <a:pt x="3099500" y="349250"/>
                  </a:moveTo>
                  <a:lnTo>
                    <a:pt x="28963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896300" y="0"/>
                  </a:lnTo>
                  <a:lnTo>
                    <a:pt x="3099500" y="349250"/>
                  </a:lnTo>
                  <a:close/>
                </a:path>
              </a:pathLst>
            </a:custGeom>
            <a:blipFill>
              <a:blip r:embed="rId4"/>
              <a:stretch>
                <a:fillRect t="-116401" b="-11640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33369" y="5980226"/>
            <a:ext cx="8901106" cy="2976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0"/>
              </a:lnSpc>
            </a:pPr>
            <a:r>
              <a:rPr lang="en-US" sz="5800" b="1">
                <a:solidFill>
                  <a:srgbClr val="FF914D"/>
                </a:solidFill>
                <a:latin typeface="Cy Grotesk Wide Ultra-Bold"/>
                <a:ea typeface="Cy Grotesk Wide Ultra-Bold"/>
                <a:cs typeface="Cy Grotesk Wide Ultra-Bold"/>
                <a:sym typeface="Cy Grotesk Wide Ultra-Bold"/>
              </a:rPr>
              <a:t>PRACTICI EDUCAȚIONALE PENTRU O ȘCOALĂ INCLUZIVĂ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44000" y="5019675"/>
            <a:ext cx="10589928" cy="6363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1"/>
              </a:lnSpc>
            </a:pPr>
            <a:r>
              <a:rPr lang="en-US" sz="32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 SPAȚII EDUCAȚIONALE PRIMITOARE;</a:t>
            </a:r>
          </a:p>
          <a:p>
            <a:pPr algn="just">
              <a:lnSpc>
                <a:spcPts val="5081"/>
              </a:lnSpc>
            </a:pPr>
            <a:r>
              <a:rPr lang="en-US" sz="32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 LEARNING VILLAGES (COMUNITĂȚI DE ÎNVĂȚARE)</a:t>
            </a:r>
          </a:p>
          <a:p>
            <a:pPr algn="just">
              <a:lnSpc>
                <a:spcPts val="5081"/>
              </a:lnSpc>
            </a:pPr>
            <a:r>
              <a:rPr lang="en-US" sz="32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 CLASE MONTESSORI;</a:t>
            </a:r>
          </a:p>
          <a:p>
            <a:pPr algn="just">
              <a:lnSpc>
                <a:spcPts val="5081"/>
              </a:lnSpc>
            </a:pPr>
            <a:r>
              <a:rPr lang="en-US" sz="32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CLASE ÎNVĂȚĂMÂNT SPECIAL;</a:t>
            </a:r>
          </a:p>
          <a:p>
            <a:pPr algn="just">
              <a:lnSpc>
                <a:spcPts val="5081"/>
              </a:lnSpc>
            </a:pPr>
            <a:r>
              <a:rPr lang="en-US" sz="32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SPAȚII DE RELAXARE COMUNE/ </a:t>
            </a:r>
          </a:p>
          <a:p>
            <a:pPr algn="just">
              <a:lnSpc>
                <a:spcPts val="5081"/>
              </a:lnSpc>
            </a:pPr>
            <a:r>
              <a:rPr lang="en-US" sz="32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BIBLIOTECA ÎN CENTRUL ȘCOLII;</a:t>
            </a:r>
          </a:p>
          <a:p>
            <a:pPr algn="just">
              <a:lnSpc>
                <a:spcPts val="5081"/>
              </a:lnSpc>
            </a:pPr>
            <a:r>
              <a:rPr lang="en-US" sz="32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PREDAREA COLABORATIVĂ;</a:t>
            </a:r>
          </a:p>
          <a:p>
            <a:pPr algn="just">
              <a:lnSpc>
                <a:spcPts val="5081"/>
              </a:lnSpc>
            </a:pPr>
            <a:r>
              <a:rPr lang="en-US" sz="32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 ÎNVĂȚARE EXPERIENȚIALĂ.</a:t>
            </a:r>
          </a:p>
          <a:p>
            <a:pPr algn="just">
              <a:lnSpc>
                <a:spcPts val="5081"/>
              </a:lnSpc>
            </a:pPr>
            <a:endParaRPr lang="en-US" sz="3299">
              <a:solidFill>
                <a:srgbClr val="000000"/>
              </a:solidFill>
              <a:latin typeface="Bloc"/>
              <a:ea typeface="Bloc"/>
              <a:cs typeface="Bloc"/>
              <a:sym typeface="Bloc"/>
            </a:endParaRPr>
          </a:p>
          <a:p>
            <a:pPr algn="just">
              <a:lnSpc>
                <a:spcPts val="5081"/>
              </a:lnSpc>
            </a:pPr>
            <a:r>
              <a:rPr lang="en-US" sz="32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        </a:t>
            </a:r>
          </a:p>
        </p:txBody>
      </p:sp>
      <p:sp>
        <p:nvSpPr>
          <p:cNvPr id="22" name="Freeform 22"/>
          <p:cNvSpPr/>
          <p:nvPr/>
        </p:nvSpPr>
        <p:spPr>
          <a:xfrm>
            <a:off x="9479678" y="5175096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3" name="Freeform 23"/>
          <p:cNvSpPr/>
          <p:nvPr/>
        </p:nvSpPr>
        <p:spPr>
          <a:xfrm>
            <a:off x="9479678" y="5796090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4" name="Freeform 24"/>
          <p:cNvSpPr/>
          <p:nvPr/>
        </p:nvSpPr>
        <p:spPr>
          <a:xfrm>
            <a:off x="9479678" y="6420244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5" name="Freeform 25"/>
          <p:cNvSpPr/>
          <p:nvPr/>
        </p:nvSpPr>
        <p:spPr>
          <a:xfrm>
            <a:off x="9479678" y="7044399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6" name="Freeform 26"/>
          <p:cNvSpPr/>
          <p:nvPr/>
        </p:nvSpPr>
        <p:spPr>
          <a:xfrm>
            <a:off x="9479678" y="7668553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7" name="Freeform 27"/>
          <p:cNvSpPr/>
          <p:nvPr/>
        </p:nvSpPr>
        <p:spPr>
          <a:xfrm>
            <a:off x="9479678" y="8956474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8" name="Freeform 28"/>
          <p:cNvSpPr/>
          <p:nvPr/>
        </p:nvSpPr>
        <p:spPr>
          <a:xfrm>
            <a:off x="9479678" y="9580629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9553" y="1198832"/>
            <a:ext cx="8558682" cy="200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</a:pPr>
            <a:r>
              <a:rPr lang="en-US" sz="5200" b="1">
                <a:solidFill>
                  <a:srgbClr val="FF914D"/>
                </a:solidFill>
                <a:latin typeface="Cy Grotesk Wide Ultra-Bold"/>
                <a:ea typeface="Cy Grotesk Wide Ultra-Bold"/>
                <a:cs typeface="Cy Grotesk Wide Ultra-Bold"/>
                <a:sym typeface="Cy Grotesk Wide Ultra-Bold"/>
              </a:rPr>
              <a:t>ROLUL TEHNOLOGIEI ÎN ACTIVITATEA DIDACTICĂ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705964" y="-4029563"/>
            <a:ext cx="18325403" cy="8059127"/>
            <a:chOff x="0" y="0"/>
            <a:chExt cx="958022" cy="4213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8022" cy="421318"/>
            </a:xfrm>
            <a:custGeom>
              <a:avLst/>
              <a:gdLst/>
              <a:ahLst/>
              <a:cxnLst/>
              <a:rect l="l" t="t" r="r" b="b"/>
              <a:pathLst>
                <a:path w="958022" h="421318">
                  <a:moveTo>
                    <a:pt x="754822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958022" y="421318"/>
                  </a:lnTo>
                  <a:lnTo>
                    <a:pt x="754822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754822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628637" y="3245347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0" y="0"/>
                </a:lnTo>
                <a:lnTo>
                  <a:pt x="4901350" y="784216"/>
                </a:lnTo>
                <a:lnTo>
                  <a:pt x="0" y="78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7" name="Group 7"/>
          <p:cNvGrpSpPr/>
          <p:nvPr/>
        </p:nvGrpSpPr>
        <p:grpSpPr>
          <a:xfrm>
            <a:off x="10358441" y="-4191067"/>
            <a:ext cx="7929559" cy="8220630"/>
            <a:chOff x="0" y="0"/>
            <a:chExt cx="406400" cy="4213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6400" cy="421318"/>
            </a:xfrm>
            <a:custGeom>
              <a:avLst/>
              <a:gdLst/>
              <a:ahLst/>
              <a:cxnLst/>
              <a:rect l="l" t="t" r="r" b="b"/>
              <a:pathLst>
                <a:path w="406400" h="421318">
                  <a:moveTo>
                    <a:pt x="203200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406400" y="4213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203200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14641" y="4157956"/>
            <a:ext cx="449825" cy="612006"/>
          </a:xfrm>
          <a:custGeom>
            <a:avLst/>
            <a:gdLst/>
            <a:ahLst/>
            <a:cxnLst/>
            <a:rect l="l" t="t" r="r" b="b"/>
            <a:pathLst>
              <a:path w="449825" h="612006">
                <a:moveTo>
                  <a:pt x="0" y="0"/>
                </a:moveTo>
                <a:lnTo>
                  <a:pt x="449825" y="0"/>
                </a:lnTo>
                <a:lnTo>
                  <a:pt x="449825" y="612007"/>
                </a:lnTo>
                <a:lnTo>
                  <a:pt x="0" y="61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1" name="Freeform 11"/>
          <p:cNvSpPr/>
          <p:nvPr/>
        </p:nvSpPr>
        <p:spPr>
          <a:xfrm>
            <a:off x="803788" y="5552166"/>
            <a:ext cx="449825" cy="612006"/>
          </a:xfrm>
          <a:custGeom>
            <a:avLst/>
            <a:gdLst/>
            <a:ahLst/>
            <a:cxnLst/>
            <a:rect l="l" t="t" r="r" b="b"/>
            <a:pathLst>
              <a:path w="449825" h="612006">
                <a:moveTo>
                  <a:pt x="0" y="0"/>
                </a:moveTo>
                <a:lnTo>
                  <a:pt x="449824" y="0"/>
                </a:lnTo>
                <a:lnTo>
                  <a:pt x="449824" y="612007"/>
                </a:lnTo>
                <a:lnTo>
                  <a:pt x="0" y="61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2" name="Freeform 12"/>
          <p:cNvSpPr/>
          <p:nvPr/>
        </p:nvSpPr>
        <p:spPr>
          <a:xfrm>
            <a:off x="803788" y="7841913"/>
            <a:ext cx="449825" cy="612006"/>
          </a:xfrm>
          <a:custGeom>
            <a:avLst/>
            <a:gdLst/>
            <a:ahLst/>
            <a:cxnLst/>
            <a:rect l="l" t="t" r="r" b="b"/>
            <a:pathLst>
              <a:path w="449825" h="612006">
                <a:moveTo>
                  <a:pt x="0" y="0"/>
                </a:moveTo>
                <a:lnTo>
                  <a:pt x="449824" y="0"/>
                </a:lnTo>
                <a:lnTo>
                  <a:pt x="449824" y="612006"/>
                </a:lnTo>
                <a:lnTo>
                  <a:pt x="0" y="612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3" name="Freeform 13"/>
          <p:cNvSpPr/>
          <p:nvPr/>
        </p:nvSpPr>
        <p:spPr>
          <a:xfrm>
            <a:off x="803788" y="6650598"/>
            <a:ext cx="449825" cy="612006"/>
          </a:xfrm>
          <a:custGeom>
            <a:avLst/>
            <a:gdLst/>
            <a:ahLst/>
            <a:cxnLst/>
            <a:rect l="l" t="t" r="r" b="b"/>
            <a:pathLst>
              <a:path w="449825" h="612006">
                <a:moveTo>
                  <a:pt x="0" y="0"/>
                </a:moveTo>
                <a:lnTo>
                  <a:pt x="449824" y="0"/>
                </a:lnTo>
                <a:lnTo>
                  <a:pt x="449824" y="612007"/>
                </a:lnTo>
                <a:lnTo>
                  <a:pt x="0" y="61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grpSp>
        <p:nvGrpSpPr>
          <p:cNvPr id="14" name="Group 14"/>
          <p:cNvGrpSpPr/>
          <p:nvPr/>
        </p:nvGrpSpPr>
        <p:grpSpPr>
          <a:xfrm>
            <a:off x="0" y="9502784"/>
            <a:ext cx="19217279" cy="784216"/>
            <a:chOff x="0" y="0"/>
            <a:chExt cx="5061341" cy="20654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61341" cy="206543"/>
            </a:xfrm>
            <a:custGeom>
              <a:avLst/>
              <a:gdLst/>
              <a:ahLst/>
              <a:cxnLst/>
              <a:rect l="l" t="t" r="r" b="b"/>
              <a:pathLst>
                <a:path w="5061341" h="206543">
                  <a:moveTo>
                    <a:pt x="0" y="0"/>
                  </a:moveTo>
                  <a:lnTo>
                    <a:pt x="5061341" y="0"/>
                  </a:lnTo>
                  <a:lnTo>
                    <a:pt x="5061341" y="206543"/>
                  </a:lnTo>
                  <a:lnTo>
                    <a:pt x="0" y="206543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061341" cy="244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153885" y="-80752"/>
            <a:ext cx="7450635" cy="4157956"/>
            <a:chOff x="0" y="0"/>
            <a:chExt cx="1251641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1641" cy="698500"/>
            </a:xfrm>
            <a:custGeom>
              <a:avLst/>
              <a:gdLst/>
              <a:ahLst/>
              <a:cxnLst/>
              <a:rect l="l" t="t" r="r" b="b"/>
              <a:pathLst>
                <a:path w="1251641" h="698500">
                  <a:moveTo>
                    <a:pt x="1251641" y="349250"/>
                  </a:moveTo>
                  <a:lnTo>
                    <a:pt x="10484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48441" y="0"/>
                  </a:lnTo>
                  <a:lnTo>
                    <a:pt x="1251641" y="349250"/>
                  </a:lnTo>
                  <a:close/>
                </a:path>
              </a:pathLst>
            </a:custGeom>
            <a:blipFill>
              <a:blip r:embed="rId6"/>
              <a:stretch>
                <a:fillRect t="-17196" b="-17196"/>
              </a:stretch>
            </a:blipFill>
            <a:ln w="142875" cap="sq">
              <a:solidFill>
                <a:srgbClr val="8CB7E2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144876" y="4029563"/>
            <a:ext cx="6554246" cy="3657711"/>
            <a:chOff x="0" y="0"/>
            <a:chExt cx="1251641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51641" cy="698500"/>
            </a:xfrm>
            <a:custGeom>
              <a:avLst/>
              <a:gdLst/>
              <a:ahLst/>
              <a:cxnLst/>
              <a:rect l="l" t="t" r="r" b="b"/>
              <a:pathLst>
                <a:path w="1251641" h="698500">
                  <a:moveTo>
                    <a:pt x="1251641" y="349250"/>
                  </a:moveTo>
                  <a:lnTo>
                    <a:pt x="104844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048441" y="0"/>
                  </a:lnTo>
                  <a:lnTo>
                    <a:pt x="1251641" y="349250"/>
                  </a:lnTo>
                  <a:close/>
                </a:path>
              </a:pathLst>
            </a:custGeom>
            <a:blipFill>
              <a:blip r:embed="rId7"/>
              <a:stretch>
                <a:fillRect l="-6497" t="-28246" r="-3090" b="-3077"/>
              </a:stretch>
            </a:blipFill>
            <a:ln w="142875" cap="sq">
              <a:solidFill>
                <a:srgbClr val="8CB7E2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88232" y="4207988"/>
            <a:ext cx="6117733" cy="11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UTILIZAREA PLATFORMELOR DE ÎNVĂȚARE;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88232" y="5520032"/>
            <a:ext cx="4624985" cy="56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GAMIFICATION;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78525" y="7853844"/>
            <a:ext cx="6309968" cy="11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ACTIVITĂȚI DE ÎNVĂȚARE ONLINE CU DIFERITE INSTITUȚII.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88232" y="6536298"/>
            <a:ext cx="6793768" cy="1624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1" dirty="0">
                <a:solidFill>
                  <a:srgbClr val="000000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UTILIZAREA INSTRUMENTELOR IT (SCANERELOR);</a:t>
            </a:r>
          </a:p>
          <a:p>
            <a:pPr algn="just">
              <a:lnSpc>
                <a:spcPts val="4199"/>
              </a:lnSpc>
            </a:pPr>
            <a:endParaRPr lang="en-US" sz="2999" b="1" dirty="0">
              <a:solidFill>
                <a:srgbClr val="000000"/>
              </a:solidFill>
              <a:latin typeface="Akzidenz-Grotesk Bold"/>
              <a:ea typeface="Akzidenz-Grotesk Bold"/>
              <a:cs typeface="Akzidenz-Grotesk Bold"/>
              <a:sym typeface="Akzidenz-Grotesk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1845" y="-3948812"/>
            <a:ext cx="18325403" cy="8059127"/>
            <a:chOff x="0" y="0"/>
            <a:chExt cx="958022" cy="421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8022" cy="421318"/>
            </a:xfrm>
            <a:custGeom>
              <a:avLst/>
              <a:gdLst/>
              <a:ahLst/>
              <a:cxnLst/>
              <a:rect l="l" t="t" r="r" b="b"/>
              <a:pathLst>
                <a:path w="958022" h="421318">
                  <a:moveTo>
                    <a:pt x="754822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958022" y="421318"/>
                  </a:lnTo>
                  <a:lnTo>
                    <a:pt x="754822" y="0"/>
                  </a:lnTo>
                  <a:close/>
                </a:path>
              </a:pathLst>
            </a:custGeom>
            <a:solidFill>
              <a:srgbClr val="315AA9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754822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0827" y="3326099"/>
            <a:ext cx="4901351" cy="784216"/>
          </a:xfrm>
          <a:custGeom>
            <a:avLst/>
            <a:gdLst/>
            <a:ahLst/>
            <a:cxnLst/>
            <a:rect l="l" t="t" r="r" b="b"/>
            <a:pathLst>
              <a:path w="4901351" h="784216">
                <a:moveTo>
                  <a:pt x="0" y="0"/>
                </a:moveTo>
                <a:lnTo>
                  <a:pt x="4901351" y="0"/>
                </a:lnTo>
                <a:lnTo>
                  <a:pt x="4901351" y="784216"/>
                </a:lnTo>
                <a:lnTo>
                  <a:pt x="0" y="78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6" name="Group 6"/>
          <p:cNvGrpSpPr/>
          <p:nvPr/>
        </p:nvGrpSpPr>
        <p:grpSpPr>
          <a:xfrm>
            <a:off x="2067398" y="-4110315"/>
            <a:ext cx="7929559" cy="8220630"/>
            <a:chOff x="0" y="0"/>
            <a:chExt cx="406400" cy="4213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421318"/>
            </a:xfrm>
            <a:custGeom>
              <a:avLst/>
              <a:gdLst/>
              <a:ahLst/>
              <a:cxnLst/>
              <a:rect l="l" t="t" r="r" b="b"/>
              <a:pathLst>
                <a:path w="406400" h="421318">
                  <a:moveTo>
                    <a:pt x="203200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406400" y="4213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3200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94521" y="-4110315"/>
            <a:ext cx="7929559" cy="8220630"/>
            <a:chOff x="0" y="0"/>
            <a:chExt cx="406400" cy="4213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6400" cy="421318"/>
            </a:xfrm>
            <a:custGeom>
              <a:avLst/>
              <a:gdLst/>
              <a:ahLst/>
              <a:cxnLst/>
              <a:rect l="l" t="t" r="r" b="b"/>
              <a:pathLst>
                <a:path w="406400" h="421318">
                  <a:moveTo>
                    <a:pt x="203200" y="0"/>
                  </a:moveTo>
                  <a:lnTo>
                    <a:pt x="0" y="0"/>
                  </a:lnTo>
                  <a:lnTo>
                    <a:pt x="203200" y="421318"/>
                  </a:lnTo>
                  <a:lnTo>
                    <a:pt x="406400" y="4213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CB7E2"/>
            </a:solidFill>
          </p:spPr>
          <p:txBody>
            <a:bodyPr/>
            <a:lstStyle/>
            <a:p>
              <a:endParaRPr lang="ro-R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203200" cy="45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26185" y="1028700"/>
            <a:ext cx="16529850" cy="4307581"/>
            <a:chOff x="0" y="0"/>
            <a:chExt cx="2680414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80414" cy="698500"/>
            </a:xfrm>
            <a:custGeom>
              <a:avLst/>
              <a:gdLst/>
              <a:ahLst/>
              <a:cxnLst/>
              <a:rect l="l" t="t" r="r" b="b"/>
              <a:pathLst>
                <a:path w="2680414" h="698500">
                  <a:moveTo>
                    <a:pt x="2680414" y="349250"/>
                  </a:moveTo>
                  <a:lnTo>
                    <a:pt x="247721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477214" y="0"/>
                  </a:lnTo>
                  <a:lnTo>
                    <a:pt x="2680414" y="349250"/>
                  </a:lnTo>
                  <a:close/>
                </a:path>
              </a:pathLst>
            </a:custGeom>
            <a:blipFill>
              <a:blip r:embed="rId4"/>
              <a:stretch>
                <a:fillRect t="-77832" b="-77832"/>
              </a:stretch>
            </a:blipFill>
            <a:ln w="142875" cap="sq">
              <a:solidFill>
                <a:srgbClr val="8CB7E2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20466" y="6814150"/>
            <a:ext cx="7334686" cy="245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6300" b="1">
                <a:solidFill>
                  <a:srgbClr val="FF914D"/>
                </a:solidFill>
                <a:latin typeface="Cy Grotesk Wide Ultra-Bold"/>
                <a:ea typeface="Cy Grotesk Wide Ultra-Bold"/>
                <a:cs typeface="Cy Grotesk Wide Ultra-Bold"/>
                <a:sym typeface="Cy Grotesk Wide Ultra-Bold"/>
              </a:rPr>
              <a:t>CONCLUZII ȘI URMĂTORII PAȘI: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47782" y="5948074"/>
            <a:ext cx="10030362" cy="411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29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SPAȚII DE RELAXARE COMUNE PENTRU ELEVI, ATÂT ÎN INTERIOR CÂT ȘI LA EXTERIOR;</a:t>
            </a:r>
          </a:p>
          <a:p>
            <a:pPr algn="just">
              <a:lnSpc>
                <a:spcPts val="4619"/>
              </a:lnSpc>
            </a:pPr>
            <a:r>
              <a:rPr lang="en-US" sz="29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CREAREA UNEI SĂLI PROFESORALE SMART;</a:t>
            </a:r>
          </a:p>
          <a:p>
            <a:pPr algn="just">
              <a:lnSpc>
                <a:spcPts val="4619"/>
              </a:lnSpc>
            </a:pPr>
            <a:r>
              <a:rPr lang="en-US" sz="29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DEZVOLTAREA CONCEPTULUI DE MEDIATECĂ ȘI MAKERSPACE;</a:t>
            </a:r>
          </a:p>
          <a:p>
            <a:pPr algn="just">
              <a:lnSpc>
                <a:spcPts val="4619"/>
              </a:lnSpc>
            </a:pPr>
            <a:r>
              <a:rPr lang="en-US" sz="29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INTEGRAREA ECHIPAMENTELOR IT ÎN ACTIVITATEA DIDACTICĂ;</a:t>
            </a:r>
          </a:p>
          <a:p>
            <a:pPr algn="just">
              <a:lnSpc>
                <a:spcPts val="4619"/>
              </a:lnSpc>
            </a:pPr>
            <a:r>
              <a:rPr lang="en-US" sz="2999">
                <a:solidFill>
                  <a:srgbClr val="000000"/>
                </a:solidFill>
                <a:latin typeface="Bloc"/>
                <a:ea typeface="Bloc"/>
                <a:cs typeface="Bloc"/>
                <a:sym typeface="Bloc"/>
              </a:rPr>
              <a:t>DEZVOLTAREA CONCEPTULUI DE PREDARE COLABORATIVĂ.</a:t>
            </a:r>
          </a:p>
          <a:p>
            <a:pPr algn="just">
              <a:lnSpc>
                <a:spcPts val="5081"/>
              </a:lnSpc>
            </a:pPr>
            <a:endParaRPr lang="en-US" sz="2999">
              <a:solidFill>
                <a:srgbClr val="000000"/>
              </a:solidFill>
              <a:latin typeface="Bloc"/>
              <a:ea typeface="Bloc"/>
              <a:cs typeface="Bloc"/>
              <a:sym typeface="Bloc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99284" y="8425429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7" name="Freeform 17"/>
          <p:cNvSpPr/>
          <p:nvPr/>
        </p:nvSpPr>
        <p:spPr>
          <a:xfrm>
            <a:off x="7499284" y="7853989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8" name="Freeform 18"/>
          <p:cNvSpPr/>
          <p:nvPr/>
        </p:nvSpPr>
        <p:spPr>
          <a:xfrm>
            <a:off x="7499284" y="7286984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19" name="Freeform 19"/>
          <p:cNvSpPr/>
          <p:nvPr/>
        </p:nvSpPr>
        <p:spPr>
          <a:xfrm>
            <a:off x="7499284" y="6099568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29"/>
                </a:lnTo>
                <a:lnTo>
                  <a:pt x="0" y="4241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  <p:sp>
        <p:nvSpPr>
          <p:cNvPr id="20" name="Freeform 20"/>
          <p:cNvSpPr/>
          <p:nvPr/>
        </p:nvSpPr>
        <p:spPr>
          <a:xfrm>
            <a:off x="7499284" y="8992433"/>
            <a:ext cx="311735" cy="424130"/>
          </a:xfrm>
          <a:custGeom>
            <a:avLst/>
            <a:gdLst/>
            <a:ahLst/>
            <a:cxnLst/>
            <a:rect l="l" t="t" r="r" b="b"/>
            <a:pathLst>
              <a:path w="311735" h="424130">
                <a:moveTo>
                  <a:pt x="0" y="0"/>
                </a:moveTo>
                <a:lnTo>
                  <a:pt x="311735" y="0"/>
                </a:lnTo>
                <a:lnTo>
                  <a:pt x="311735" y="424130"/>
                </a:lnTo>
                <a:lnTo>
                  <a:pt x="0" y="42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o-R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422</Words>
  <Application>Microsoft Office PowerPoint</Application>
  <PresentationFormat>Particularizare</PresentationFormat>
  <Paragraphs>70</Paragraphs>
  <Slides>10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8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10</vt:i4>
      </vt:variant>
    </vt:vector>
  </HeadingPairs>
  <TitlesOfParts>
    <vt:vector size="19" baseType="lpstr">
      <vt:lpstr>Arial</vt:lpstr>
      <vt:lpstr>Cy Grotesk Wide Ultra-Bold</vt:lpstr>
      <vt:lpstr>Calibri</vt:lpstr>
      <vt:lpstr>Bloc</vt:lpstr>
      <vt:lpstr>Brim Narrow Combined 1</vt:lpstr>
      <vt:lpstr>Akzidenz-Grotesk Bold</vt:lpstr>
      <vt:lpstr>The Bigmarker</vt:lpstr>
      <vt:lpstr>Akzidenz-Grotesk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And Light Blue Modern Employee Training and Development Presentation</dc:title>
  <cp:lastModifiedBy>Talida Pop</cp:lastModifiedBy>
  <cp:revision>4</cp:revision>
  <dcterms:created xsi:type="dcterms:W3CDTF">2006-08-16T00:00:00Z</dcterms:created>
  <dcterms:modified xsi:type="dcterms:W3CDTF">2025-07-03T06:55:12Z</dcterms:modified>
  <dc:identifier>DAGhaBmaZFA</dc:identifier>
</cp:coreProperties>
</file>