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Open Sauce" panose="020B0604020202020204" charset="-18"/>
      <p:regular r:id="rId9"/>
    </p:embeddedFont>
    <p:embeddedFont>
      <p:font typeface="Open Sauce Bold" panose="020B0604020202020204" charset="-18"/>
      <p:regular r:id="rId10"/>
    </p:embeddedFont>
    <p:embeddedFont>
      <p:font typeface="Open Sauce Heavy" panose="020B0604020202020204" charset="-18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sv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.svg"/><Relationship Id="rId5" Type="http://schemas.openxmlformats.org/officeDocument/2006/relationships/image" Target="../media/image13.svg"/><Relationship Id="rId15" Type="http://schemas.openxmlformats.org/officeDocument/2006/relationships/image" Target="../media/image19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1.svg"/><Relationship Id="rId12" Type="http://schemas.openxmlformats.org/officeDocument/2006/relationships/image" Target="../media/image25.svg"/><Relationship Id="rId17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.png"/><Relationship Id="rId18" Type="http://schemas.openxmlformats.org/officeDocument/2006/relationships/image" Target="../media/image34.png"/><Relationship Id="rId3" Type="http://schemas.openxmlformats.org/officeDocument/2006/relationships/image" Target="../media/image15.svg"/><Relationship Id="rId7" Type="http://schemas.openxmlformats.org/officeDocument/2006/relationships/image" Target="../media/image8.png"/><Relationship Id="rId12" Type="http://schemas.openxmlformats.org/officeDocument/2006/relationships/image" Target="../media/image31.svg"/><Relationship Id="rId17" Type="http://schemas.openxmlformats.org/officeDocument/2006/relationships/image" Target="../media/image33.svg"/><Relationship Id="rId2" Type="http://schemas.openxmlformats.org/officeDocument/2006/relationships/image" Target="../media/image1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9.svg"/><Relationship Id="rId10" Type="http://schemas.openxmlformats.org/officeDocument/2006/relationships/image" Target="../media/image21.svg"/><Relationship Id="rId19" Type="http://schemas.openxmlformats.org/officeDocument/2006/relationships/image" Target="../media/image35.svg"/><Relationship Id="rId4" Type="http://schemas.openxmlformats.org/officeDocument/2006/relationships/image" Target="../media/image29.jpeg"/><Relationship Id="rId9" Type="http://schemas.openxmlformats.org/officeDocument/2006/relationships/image" Target="../media/image20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.png"/><Relationship Id="rId18" Type="http://schemas.openxmlformats.org/officeDocument/2006/relationships/image" Target="../media/image34.png"/><Relationship Id="rId3" Type="http://schemas.openxmlformats.org/officeDocument/2006/relationships/image" Target="../media/image15.svg"/><Relationship Id="rId7" Type="http://schemas.openxmlformats.org/officeDocument/2006/relationships/image" Target="../media/image8.png"/><Relationship Id="rId12" Type="http://schemas.openxmlformats.org/officeDocument/2006/relationships/image" Target="../media/image31.svg"/><Relationship Id="rId17" Type="http://schemas.openxmlformats.org/officeDocument/2006/relationships/image" Target="../media/image33.svg"/><Relationship Id="rId2" Type="http://schemas.openxmlformats.org/officeDocument/2006/relationships/image" Target="../media/image1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9.svg"/><Relationship Id="rId10" Type="http://schemas.openxmlformats.org/officeDocument/2006/relationships/image" Target="../media/image21.svg"/><Relationship Id="rId19" Type="http://schemas.openxmlformats.org/officeDocument/2006/relationships/image" Target="../media/image35.svg"/><Relationship Id="rId4" Type="http://schemas.openxmlformats.org/officeDocument/2006/relationships/image" Target="../media/image36.jpeg"/><Relationship Id="rId9" Type="http://schemas.openxmlformats.org/officeDocument/2006/relationships/image" Target="../media/image20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7.sv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2.svg"/><Relationship Id="rId3" Type="http://schemas.openxmlformats.org/officeDocument/2006/relationships/image" Target="../media/image21.svg"/><Relationship Id="rId7" Type="http://schemas.openxmlformats.org/officeDocument/2006/relationships/image" Target="../media/image16.png"/><Relationship Id="rId12" Type="http://schemas.openxmlformats.org/officeDocument/2006/relationships/image" Target="../media/image41.png"/><Relationship Id="rId17" Type="http://schemas.openxmlformats.org/officeDocument/2006/relationships/image" Target="../media/image39.svg"/><Relationship Id="rId2" Type="http://schemas.openxmlformats.org/officeDocument/2006/relationships/image" Target="../media/image2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9.svg"/><Relationship Id="rId5" Type="http://schemas.openxmlformats.org/officeDocument/2006/relationships/image" Target="../media/image12.png"/><Relationship Id="rId15" Type="http://schemas.openxmlformats.org/officeDocument/2006/relationships/image" Target="../media/image44.sv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40.jpe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345" y="7165549"/>
            <a:ext cx="7158598" cy="1163272"/>
          </a:xfrm>
          <a:custGeom>
            <a:avLst/>
            <a:gdLst/>
            <a:ahLst/>
            <a:cxnLst/>
            <a:rect l="l" t="t" r="r" b="b"/>
            <a:pathLst>
              <a:path w="7158598" h="1163272">
                <a:moveTo>
                  <a:pt x="0" y="0"/>
                </a:moveTo>
                <a:lnTo>
                  <a:pt x="7158599" y="0"/>
                </a:lnTo>
                <a:lnTo>
                  <a:pt x="7158599" y="1163272"/>
                </a:lnTo>
                <a:lnTo>
                  <a:pt x="0" y="1163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-1528250" y="5494397"/>
            <a:ext cx="10806964" cy="1690202"/>
            <a:chOff x="0" y="0"/>
            <a:chExt cx="3897715" cy="609600"/>
          </a:xfrm>
        </p:grpSpPr>
        <p:sp>
          <p:nvSpPr>
            <p:cNvPr id="4" name="Freeform 4"/>
            <p:cNvSpPr/>
            <p:nvPr/>
          </p:nvSpPr>
          <p:spPr>
            <a:xfrm>
              <a:off x="4699" y="0"/>
              <a:ext cx="3888316" cy="609600"/>
            </a:xfrm>
            <a:custGeom>
              <a:avLst/>
              <a:gdLst/>
              <a:ahLst/>
              <a:cxnLst/>
              <a:rect l="l" t="t" r="r" b="b"/>
              <a:pathLst>
                <a:path w="3888316" h="609600">
                  <a:moveTo>
                    <a:pt x="217843" y="0"/>
                  </a:moveTo>
                  <a:lnTo>
                    <a:pt x="3873674" y="0"/>
                  </a:lnTo>
                  <a:cubicBezTo>
                    <a:pt x="3878155" y="0"/>
                    <a:pt x="3882363" y="2154"/>
                    <a:pt x="3884983" y="5790"/>
                  </a:cubicBezTo>
                  <a:cubicBezTo>
                    <a:pt x="3887603" y="9425"/>
                    <a:pt x="3888316" y="14098"/>
                    <a:pt x="3886899" y="18350"/>
                  </a:cubicBezTo>
                  <a:lnTo>
                    <a:pt x="3695932" y="591250"/>
                  </a:lnTo>
                  <a:cubicBezTo>
                    <a:pt x="3692280" y="602209"/>
                    <a:pt x="3682024" y="609600"/>
                    <a:pt x="3670474" y="609600"/>
                  </a:cubicBezTo>
                  <a:lnTo>
                    <a:pt x="14643" y="609600"/>
                  </a:lnTo>
                  <a:cubicBezTo>
                    <a:pt x="10162" y="609600"/>
                    <a:pt x="5954" y="607446"/>
                    <a:pt x="3334" y="603810"/>
                  </a:cubicBezTo>
                  <a:cubicBezTo>
                    <a:pt x="713" y="600175"/>
                    <a:pt x="0" y="595502"/>
                    <a:pt x="1418" y="591250"/>
                  </a:cubicBezTo>
                  <a:lnTo>
                    <a:pt x="192384" y="18350"/>
                  </a:lnTo>
                  <a:cubicBezTo>
                    <a:pt x="196037" y="7391"/>
                    <a:pt x="206292" y="0"/>
                    <a:pt x="217843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3694515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887698" y="857250"/>
            <a:ext cx="3709219" cy="602748"/>
          </a:xfrm>
          <a:custGeom>
            <a:avLst/>
            <a:gdLst/>
            <a:ahLst/>
            <a:cxnLst/>
            <a:rect l="l" t="t" r="r" b="b"/>
            <a:pathLst>
              <a:path w="3709219" h="602748">
                <a:moveTo>
                  <a:pt x="0" y="0"/>
                </a:moveTo>
                <a:lnTo>
                  <a:pt x="3709220" y="0"/>
                </a:lnTo>
                <a:lnTo>
                  <a:pt x="3709220" y="602748"/>
                </a:lnTo>
                <a:lnTo>
                  <a:pt x="0" y="602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7" name="Freeform 7"/>
          <p:cNvSpPr/>
          <p:nvPr/>
        </p:nvSpPr>
        <p:spPr>
          <a:xfrm flipH="1">
            <a:off x="-740476" y="-371437"/>
            <a:ext cx="20130556" cy="1761424"/>
          </a:xfrm>
          <a:custGeom>
            <a:avLst/>
            <a:gdLst/>
            <a:ahLst/>
            <a:cxnLst/>
            <a:rect l="l" t="t" r="r" b="b"/>
            <a:pathLst>
              <a:path w="20130556" h="1761424">
                <a:moveTo>
                  <a:pt x="20130557" y="0"/>
                </a:moveTo>
                <a:lnTo>
                  <a:pt x="0" y="0"/>
                </a:lnTo>
                <a:lnTo>
                  <a:pt x="0" y="1761424"/>
                </a:lnTo>
                <a:lnTo>
                  <a:pt x="20130557" y="1761424"/>
                </a:lnTo>
                <a:lnTo>
                  <a:pt x="2013055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8" name="Freeform 8"/>
          <p:cNvSpPr/>
          <p:nvPr/>
        </p:nvSpPr>
        <p:spPr>
          <a:xfrm flipH="1">
            <a:off x="-740476" y="9416254"/>
            <a:ext cx="19902773" cy="1741493"/>
          </a:xfrm>
          <a:custGeom>
            <a:avLst/>
            <a:gdLst/>
            <a:ahLst/>
            <a:cxnLst/>
            <a:rect l="l" t="t" r="r" b="b"/>
            <a:pathLst>
              <a:path w="19902773" h="1741493">
                <a:moveTo>
                  <a:pt x="19902774" y="0"/>
                </a:moveTo>
                <a:lnTo>
                  <a:pt x="0" y="0"/>
                </a:lnTo>
                <a:lnTo>
                  <a:pt x="0" y="1741492"/>
                </a:lnTo>
                <a:lnTo>
                  <a:pt x="19902774" y="1741492"/>
                </a:lnTo>
                <a:lnTo>
                  <a:pt x="199027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Freeform 9"/>
          <p:cNvSpPr/>
          <p:nvPr/>
        </p:nvSpPr>
        <p:spPr>
          <a:xfrm>
            <a:off x="1028700" y="8368742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0" name="Freeform 10"/>
          <p:cNvSpPr/>
          <p:nvPr/>
        </p:nvSpPr>
        <p:spPr>
          <a:xfrm>
            <a:off x="1177391" y="8496335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>
          <a:xfrm>
            <a:off x="0" y="509275"/>
            <a:ext cx="18288000" cy="9137021"/>
          </a:xfrm>
          <a:custGeom>
            <a:avLst/>
            <a:gdLst/>
            <a:ahLst/>
            <a:cxnLst/>
            <a:rect l="l" t="t" r="r" b="b"/>
            <a:pathLst>
              <a:path w="18288000" h="9137021">
                <a:moveTo>
                  <a:pt x="0" y="0"/>
                </a:moveTo>
                <a:lnTo>
                  <a:pt x="18288000" y="0"/>
                </a:lnTo>
                <a:lnTo>
                  <a:pt x="18288000" y="9137022"/>
                </a:lnTo>
                <a:lnTo>
                  <a:pt x="0" y="9137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8" b="-38"/>
            </a:stretch>
          </a:blipFill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345" y="7165549"/>
            <a:ext cx="7158598" cy="1163272"/>
          </a:xfrm>
          <a:custGeom>
            <a:avLst/>
            <a:gdLst/>
            <a:ahLst/>
            <a:cxnLst/>
            <a:rect l="l" t="t" r="r" b="b"/>
            <a:pathLst>
              <a:path w="7158598" h="1163272">
                <a:moveTo>
                  <a:pt x="0" y="0"/>
                </a:moveTo>
                <a:lnTo>
                  <a:pt x="7158599" y="0"/>
                </a:lnTo>
                <a:lnTo>
                  <a:pt x="7158599" y="1163272"/>
                </a:lnTo>
                <a:lnTo>
                  <a:pt x="0" y="1163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6346745" y="4327000"/>
            <a:ext cx="14734613" cy="9397789"/>
            <a:chOff x="0" y="0"/>
            <a:chExt cx="1009097" cy="643606"/>
          </a:xfrm>
        </p:grpSpPr>
        <p:sp>
          <p:nvSpPr>
            <p:cNvPr id="4" name="Freeform 4"/>
            <p:cNvSpPr/>
            <p:nvPr/>
          </p:nvSpPr>
          <p:spPr>
            <a:xfrm>
              <a:off x="7423" y="0"/>
              <a:ext cx="994251" cy="643606"/>
            </a:xfrm>
            <a:custGeom>
              <a:avLst/>
              <a:gdLst/>
              <a:ahLst/>
              <a:cxnLst/>
              <a:rect l="l" t="t" r="r" b="b"/>
              <a:pathLst>
                <a:path w="994251" h="643606">
                  <a:moveTo>
                    <a:pt x="982598" y="352013"/>
                  </a:moveTo>
                  <a:lnTo>
                    <a:pt x="817550" y="613395"/>
                  </a:lnTo>
                  <a:cubicBezTo>
                    <a:pt x="805675" y="632202"/>
                    <a:pt x="784987" y="643606"/>
                    <a:pt x="762745" y="643606"/>
                  </a:cubicBezTo>
                  <a:lnTo>
                    <a:pt x="231506" y="643606"/>
                  </a:lnTo>
                  <a:cubicBezTo>
                    <a:pt x="209264" y="643606"/>
                    <a:pt x="188576" y="632202"/>
                    <a:pt x="176701" y="613395"/>
                  </a:cubicBezTo>
                  <a:lnTo>
                    <a:pt x="11653" y="352013"/>
                  </a:lnTo>
                  <a:cubicBezTo>
                    <a:pt x="0" y="333558"/>
                    <a:pt x="0" y="310047"/>
                    <a:pt x="11653" y="291593"/>
                  </a:cubicBezTo>
                  <a:lnTo>
                    <a:pt x="176701" y="30210"/>
                  </a:lnTo>
                  <a:cubicBezTo>
                    <a:pt x="188576" y="11404"/>
                    <a:pt x="209264" y="0"/>
                    <a:pt x="231506" y="0"/>
                  </a:cubicBezTo>
                  <a:lnTo>
                    <a:pt x="762745" y="0"/>
                  </a:lnTo>
                  <a:cubicBezTo>
                    <a:pt x="784987" y="0"/>
                    <a:pt x="805675" y="11404"/>
                    <a:pt x="817550" y="30210"/>
                  </a:cubicBezTo>
                  <a:lnTo>
                    <a:pt x="982598" y="291593"/>
                  </a:lnTo>
                  <a:cubicBezTo>
                    <a:pt x="994251" y="310047"/>
                    <a:pt x="994251" y="333558"/>
                    <a:pt x="982598" y="352013"/>
                  </a:cubicBezTo>
                  <a:close/>
                </a:path>
              </a:pathLst>
            </a:custGeom>
            <a:blipFill>
              <a:blip r:embed="rId3"/>
              <a:stretch>
                <a:fillRect l="-11891" t="-13366" r="157" b="-103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28250" y="5494397"/>
            <a:ext cx="10806964" cy="1690202"/>
            <a:chOff x="0" y="0"/>
            <a:chExt cx="3897715" cy="609600"/>
          </a:xfrm>
        </p:grpSpPr>
        <p:sp>
          <p:nvSpPr>
            <p:cNvPr id="6" name="Freeform 6"/>
            <p:cNvSpPr/>
            <p:nvPr/>
          </p:nvSpPr>
          <p:spPr>
            <a:xfrm>
              <a:off x="4699" y="0"/>
              <a:ext cx="3888316" cy="609600"/>
            </a:xfrm>
            <a:custGeom>
              <a:avLst/>
              <a:gdLst/>
              <a:ahLst/>
              <a:cxnLst/>
              <a:rect l="l" t="t" r="r" b="b"/>
              <a:pathLst>
                <a:path w="3888316" h="609600">
                  <a:moveTo>
                    <a:pt x="217843" y="0"/>
                  </a:moveTo>
                  <a:lnTo>
                    <a:pt x="3873674" y="0"/>
                  </a:lnTo>
                  <a:cubicBezTo>
                    <a:pt x="3878155" y="0"/>
                    <a:pt x="3882363" y="2154"/>
                    <a:pt x="3884983" y="5790"/>
                  </a:cubicBezTo>
                  <a:cubicBezTo>
                    <a:pt x="3887603" y="9425"/>
                    <a:pt x="3888316" y="14098"/>
                    <a:pt x="3886899" y="18350"/>
                  </a:cubicBezTo>
                  <a:lnTo>
                    <a:pt x="3695932" y="591250"/>
                  </a:lnTo>
                  <a:cubicBezTo>
                    <a:pt x="3692280" y="602209"/>
                    <a:pt x="3682024" y="609600"/>
                    <a:pt x="3670474" y="609600"/>
                  </a:cubicBezTo>
                  <a:lnTo>
                    <a:pt x="14643" y="609600"/>
                  </a:lnTo>
                  <a:cubicBezTo>
                    <a:pt x="10162" y="609600"/>
                    <a:pt x="5954" y="607446"/>
                    <a:pt x="3334" y="603810"/>
                  </a:cubicBezTo>
                  <a:cubicBezTo>
                    <a:pt x="713" y="600175"/>
                    <a:pt x="0" y="595502"/>
                    <a:pt x="1418" y="591250"/>
                  </a:cubicBezTo>
                  <a:lnTo>
                    <a:pt x="192384" y="18350"/>
                  </a:lnTo>
                  <a:cubicBezTo>
                    <a:pt x="196037" y="7391"/>
                    <a:pt x="206292" y="0"/>
                    <a:pt x="217843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3694515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87698" y="857250"/>
            <a:ext cx="3709219" cy="602748"/>
          </a:xfrm>
          <a:custGeom>
            <a:avLst/>
            <a:gdLst/>
            <a:ahLst/>
            <a:cxnLst/>
            <a:rect l="l" t="t" r="r" b="b"/>
            <a:pathLst>
              <a:path w="3709219" h="602748">
                <a:moveTo>
                  <a:pt x="0" y="0"/>
                </a:moveTo>
                <a:lnTo>
                  <a:pt x="3709220" y="0"/>
                </a:lnTo>
                <a:lnTo>
                  <a:pt x="3709220" y="602748"/>
                </a:lnTo>
                <a:lnTo>
                  <a:pt x="0" y="602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Freeform 9"/>
          <p:cNvSpPr/>
          <p:nvPr/>
        </p:nvSpPr>
        <p:spPr>
          <a:xfrm flipH="1">
            <a:off x="-740476" y="-371437"/>
            <a:ext cx="14042134" cy="1228687"/>
          </a:xfrm>
          <a:custGeom>
            <a:avLst/>
            <a:gdLst/>
            <a:ahLst/>
            <a:cxnLst/>
            <a:rect l="l" t="t" r="r" b="b"/>
            <a:pathLst>
              <a:path w="14042134" h="1228687">
                <a:moveTo>
                  <a:pt x="14042134" y="0"/>
                </a:moveTo>
                <a:lnTo>
                  <a:pt x="0" y="0"/>
                </a:lnTo>
                <a:lnTo>
                  <a:pt x="0" y="1228687"/>
                </a:lnTo>
                <a:lnTo>
                  <a:pt x="14042134" y="1228687"/>
                </a:lnTo>
                <a:lnTo>
                  <a:pt x="14042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0" name="Freeform 10"/>
          <p:cNvSpPr/>
          <p:nvPr/>
        </p:nvSpPr>
        <p:spPr>
          <a:xfrm flipH="1">
            <a:off x="-768633" y="9725025"/>
            <a:ext cx="19825265" cy="1734711"/>
          </a:xfrm>
          <a:custGeom>
            <a:avLst/>
            <a:gdLst/>
            <a:ahLst/>
            <a:cxnLst/>
            <a:rect l="l" t="t" r="r" b="b"/>
            <a:pathLst>
              <a:path w="19825265" h="1734711">
                <a:moveTo>
                  <a:pt x="19825266" y="0"/>
                </a:moveTo>
                <a:lnTo>
                  <a:pt x="0" y="0"/>
                </a:lnTo>
                <a:lnTo>
                  <a:pt x="0" y="1734711"/>
                </a:lnTo>
                <a:lnTo>
                  <a:pt x="19825266" y="1734711"/>
                </a:lnTo>
                <a:lnTo>
                  <a:pt x="198252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>
          <a:xfrm>
            <a:off x="289513" y="8304695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2" name="Freeform 12"/>
          <p:cNvSpPr/>
          <p:nvPr/>
        </p:nvSpPr>
        <p:spPr>
          <a:xfrm>
            <a:off x="438204" y="8439450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3" name="Freeform 13"/>
          <p:cNvSpPr/>
          <p:nvPr/>
        </p:nvSpPr>
        <p:spPr>
          <a:xfrm flipH="1">
            <a:off x="12917431" y="570551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7" y="0"/>
                </a:moveTo>
                <a:lnTo>
                  <a:pt x="0" y="0"/>
                </a:lnTo>
                <a:lnTo>
                  <a:pt x="0" y="343849"/>
                </a:lnTo>
                <a:lnTo>
                  <a:pt x="1139647" y="343849"/>
                </a:lnTo>
                <a:lnTo>
                  <a:pt x="11396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4" name="Freeform 14"/>
          <p:cNvSpPr/>
          <p:nvPr/>
        </p:nvSpPr>
        <p:spPr>
          <a:xfrm flipH="1">
            <a:off x="1473624" y="9381176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6" y="0"/>
                </a:moveTo>
                <a:lnTo>
                  <a:pt x="0" y="0"/>
                </a:lnTo>
                <a:lnTo>
                  <a:pt x="0" y="343849"/>
                </a:lnTo>
                <a:lnTo>
                  <a:pt x="1139646" y="343849"/>
                </a:lnTo>
                <a:lnTo>
                  <a:pt x="113964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5" name="TextBox 15"/>
          <p:cNvSpPr txBox="1"/>
          <p:nvPr/>
        </p:nvSpPr>
        <p:spPr>
          <a:xfrm>
            <a:off x="1028700" y="953012"/>
            <a:ext cx="15333129" cy="215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16"/>
              </a:lnSpc>
            </a:pPr>
            <a:r>
              <a:rPr lang="en-US" sz="12583" b="1" spc="-415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Acreditare Erasmus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812548"/>
            <a:ext cx="8175518" cy="216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56"/>
              </a:lnSpc>
            </a:pPr>
            <a:r>
              <a:rPr lang="en-US" sz="12683" b="1" spc="-418">
                <a:solidFill>
                  <a:srgbClr val="2855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Anul 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7391" y="8734887"/>
            <a:ext cx="5428144" cy="28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https://www.liceulsebis.ro/erasmus/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7391" y="8420912"/>
            <a:ext cx="2236160" cy="21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789" b="1">
                <a:solidFill>
                  <a:srgbClr val="2855B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9513" y="5734360"/>
            <a:ext cx="8204919" cy="94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0"/>
              </a:lnSpc>
            </a:pPr>
            <a:r>
              <a:rPr lang="en-US" sz="5528" b="1" spc="-182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LICEUL TEORETIC SEBIȘ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352" y="8821608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Freeform 3"/>
          <p:cNvSpPr/>
          <p:nvPr/>
        </p:nvSpPr>
        <p:spPr>
          <a:xfrm>
            <a:off x="467656" y="8922544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" name="Freeform 4"/>
          <p:cNvSpPr/>
          <p:nvPr/>
        </p:nvSpPr>
        <p:spPr>
          <a:xfrm>
            <a:off x="16529890" y="422539"/>
            <a:ext cx="729410" cy="700234"/>
          </a:xfrm>
          <a:custGeom>
            <a:avLst/>
            <a:gdLst/>
            <a:ahLst/>
            <a:cxnLst/>
            <a:rect l="l" t="t" r="r" b="b"/>
            <a:pathLst>
              <a:path w="729410" h="700234">
                <a:moveTo>
                  <a:pt x="0" y="0"/>
                </a:moveTo>
                <a:lnTo>
                  <a:pt x="729410" y="0"/>
                </a:lnTo>
                <a:lnTo>
                  <a:pt x="729410" y="700233"/>
                </a:lnTo>
                <a:lnTo>
                  <a:pt x="0" y="700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" name="Freeform 5"/>
          <p:cNvSpPr/>
          <p:nvPr/>
        </p:nvSpPr>
        <p:spPr>
          <a:xfrm>
            <a:off x="7165455" y="8653516"/>
            <a:ext cx="4418993" cy="718086"/>
          </a:xfrm>
          <a:custGeom>
            <a:avLst/>
            <a:gdLst/>
            <a:ahLst/>
            <a:cxnLst/>
            <a:rect l="l" t="t" r="r" b="b"/>
            <a:pathLst>
              <a:path w="4418993" h="718086">
                <a:moveTo>
                  <a:pt x="0" y="0"/>
                </a:moveTo>
                <a:lnTo>
                  <a:pt x="4418993" y="0"/>
                </a:lnTo>
                <a:lnTo>
                  <a:pt x="4418993" y="718086"/>
                </a:lnTo>
                <a:lnTo>
                  <a:pt x="0" y="71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6" name="Group 6"/>
          <p:cNvGrpSpPr/>
          <p:nvPr/>
        </p:nvGrpSpPr>
        <p:grpSpPr>
          <a:xfrm>
            <a:off x="6946943" y="4625473"/>
            <a:ext cx="4869904" cy="4088015"/>
            <a:chOff x="0" y="0"/>
            <a:chExt cx="318942" cy="2677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8942" cy="267735"/>
            </a:xfrm>
            <a:custGeom>
              <a:avLst/>
              <a:gdLst/>
              <a:ahLst/>
              <a:cxnLst/>
              <a:rect l="l" t="t" r="r" b="b"/>
              <a:pathLst>
                <a:path w="318942" h="267735">
                  <a:moveTo>
                    <a:pt x="50872" y="0"/>
                  </a:moveTo>
                  <a:lnTo>
                    <a:pt x="268070" y="0"/>
                  </a:lnTo>
                  <a:cubicBezTo>
                    <a:pt x="281563" y="0"/>
                    <a:pt x="294502" y="5360"/>
                    <a:pt x="304042" y="14900"/>
                  </a:cubicBezTo>
                  <a:cubicBezTo>
                    <a:pt x="313583" y="24440"/>
                    <a:pt x="318942" y="37380"/>
                    <a:pt x="318942" y="50872"/>
                  </a:cubicBezTo>
                  <a:lnTo>
                    <a:pt x="318942" y="216863"/>
                  </a:lnTo>
                  <a:cubicBezTo>
                    <a:pt x="318942" y="230355"/>
                    <a:pt x="313583" y="243294"/>
                    <a:pt x="304042" y="252834"/>
                  </a:cubicBezTo>
                  <a:cubicBezTo>
                    <a:pt x="294502" y="262375"/>
                    <a:pt x="281563" y="267735"/>
                    <a:pt x="268070" y="267735"/>
                  </a:cubicBezTo>
                  <a:lnTo>
                    <a:pt x="50872" y="267735"/>
                  </a:lnTo>
                  <a:cubicBezTo>
                    <a:pt x="37380" y="267735"/>
                    <a:pt x="24440" y="262375"/>
                    <a:pt x="14900" y="252834"/>
                  </a:cubicBezTo>
                  <a:cubicBezTo>
                    <a:pt x="5360" y="243294"/>
                    <a:pt x="0" y="230355"/>
                    <a:pt x="0" y="216863"/>
                  </a:cubicBezTo>
                  <a:lnTo>
                    <a:pt x="0" y="50872"/>
                  </a:lnTo>
                  <a:cubicBezTo>
                    <a:pt x="0" y="37380"/>
                    <a:pt x="5360" y="24440"/>
                    <a:pt x="14900" y="14900"/>
                  </a:cubicBezTo>
                  <a:cubicBezTo>
                    <a:pt x="24440" y="5360"/>
                    <a:pt x="37380" y="0"/>
                    <a:pt x="50872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18942" cy="315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619476" y="8666851"/>
            <a:ext cx="4418993" cy="718086"/>
          </a:xfrm>
          <a:custGeom>
            <a:avLst/>
            <a:gdLst/>
            <a:ahLst/>
            <a:cxnLst/>
            <a:rect l="l" t="t" r="r" b="b"/>
            <a:pathLst>
              <a:path w="4418993" h="718086">
                <a:moveTo>
                  <a:pt x="0" y="0"/>
                </a:moveTo>
                <a:lnTo>
                  <a:pt x="4418993" y="0"/>
                </a:lnTo>
                <a:lnTo>
                  <a:pt x="4418993" y="718086"/>
                </a:lnTo>
                <a:lnTo>
                  <a:pt x="0" y="71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0" name="Group 10"/>
          <p:cNvGrpSpPr/>
          <p:nvPr/>
        </p:nvGrpSpPr>
        <p:grpSpPr>
          <a:xfrm>
            <a:off x="12389396" y="4625473"/>
            <a:ext cx="4869904" cy="4088015"/>
            <a:chOff x="0" y="0"/>
            <a:chExt cx="318942" cy="2677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942" cy="267735"/>
            </a:xfrm>
            <a:custGeom>
              <a:avLst/>
              <a:gdLst/>
              <a:ahLst/>
              <a:cxnLst/>
              <a:rect l="l" t="t" r="r" b="b"/>
              <a:pathLst>
                <a:path w="318942" h="267735">
                  <a:moveTo>
                    <a:pt x="50872" y="0"/>
                  </a:moveTo>
                  <a:lnTo>
                    <a:pt x="268070" y="0"/>
                  </a:lnTo>
                  <a:cubicBezTo>
                    <a:pt x="281563" y="0"/>
                    <a:pt x="294502" y="5360"/>
                    <a:pt x="304042" y="14900"/>
                  </a:cubicBezTo>
                  <a:cubicBezTo>
                    <a:pt x="313583" y="24440"/>
                    <a:pt x="318942" y="37380"/>
                    <a:pt x="318942" y="50872"/>
                  </a:cubicBezTo>
                  <a:lnTo>
                    <a:pt x="318942" y="216863"/>
                  </a:lnTo>
                  <a:cubicBezTo>
                    <a:pt x="318942" y="230355"/>
                    <a:pt x="313583" y="243294"/>
                    <a:pt x="304042" y="252834"/>
                  </a:cubicBezTo>
                  <a:cubicBezTo>
                    <a:pt x="294502" y="262375"/>
                    <a:pt x="281563" y="267735"/>
                    <a:pt x="268070" y="267735"/>
                  </a:cubicBezTo>
                  <a:lnTo>
                    <a:pt x="50872" y="267735"/>
                  </a:lnTo>
                  <a:cubicBezTo>
                    <a:pt x="37380" y="267735"/>
                    <a:pt x="24440" y="262375"/>
                    <a:pt x="14900" y="252834"/>
                  </a:cubicBezTo>
                  <a:cubicBezTo>
                    <a:pt x="5360" y="243294"/>
                    <a:pt x="0" y="230355"/>
                    <a:pt x="0" y="216863"/>
                  </a:cubicBezTo>
                  <a:lnTo>
                    <a:pt x="0" y="50872"/>
                  </a:lnTo>
                  <a:cubicBezTo>
                    <a:pt x="0" y="37380"/>
                    <a:pt x="5360" y="24440"/>
                    <a:pt x="14900" y="14900"/>
                  </a:cubicBezTo>
                  <a:cubicBezTo>
                    <a:pt x="24440" y="5360"/>
                    <a:pt x="37380" y="0"/>
                    <a:pt x="50872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18942" cy="315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9373672" y="8975858"/>
            <a:ext cx="11202433" cy="1649928"/>
          </a:xfrm>
          <a:custGeom>
            <a:avLst/>
            <a:gdLst/>
            <a:ahLst/>
            <a:cxnLst/>
            <a:rect l="l" t="t" r="r" b="b"/>
            <a:pathLst>
              <a:path w="11202433" h="1649928">
                <a:moveTo>
                  <a:pt x="11202433" y="0"/>
                </a:moveTo>
                <a:lnTo>
                  <a:pt x="0" y="0"/>
                </a:lnTo>
                <a:lnTo>
                  <a:pt x="0" y="1649928"/>
                </a:lnTo>
                <a:lnTo>
                  <a:pt x="11202433" y="1649928"/>
                </a:lnTo>
                <a:lnTo>
                  <a:pt x="11202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32389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4" name="TextBox 14"/>
          <p:cNvSpPr txBox="1"/>
          <p:nvPr/>
        </p:nvSpPr>
        <p:spPr>
          <a:xfrm>
            <a:off x="1291545" y="9102960"/>
            <a:ext cx="8191792" cy="7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https://www.liceulsebis.ro/acreditare-erasmus-sch/</a:t>
            </a:r>
          </a:p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https://www.liceulsebis.ro/acreditare-erasmus-vet/</a:t>
            </a:r>
          </a:p>
          <a:p>
            <a:pPr algn="l">
              <a:lnSpc>
                <a:spcPts val="2021"/>
              </a:lnSpc>
            </a:pPr>
            <a:endParaRPr lang="en-US" sz="2296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1545" y="8763498"/>
            <a:ext cx="2236160" cy="21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789" b="1">
                <a:solidFill>
                  <a:srgbClr val="2855B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Website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5554395" y="8928233"/>
            <a:ext cx="4380391" cy="2064230"/>
          </a:xfrm>
          <a:custGeom>
            <a:avLst/>
            <a:gdLst/>
            <a:ahLst/>
            <a:cxnLst/>
            <a:rect l="l" t="t" r="r" b="b"/>
            <a:pathLst>
              <a:path w="4380391" h="2064230">
                <a:moveTo>
                  <a:pt x="4380391" y="0"/>
                </a:moveTo>
                <a:lnTo>
                  <a:pt x="0" y="0"/>
                </a:lnTo>
                <a:lnTo>
                  <a:pt x="0" y="2064230"/>
                </a:lnTo>
                <a:lnTo>
                  <a:pt x="4380391" y="2064230"/>
                </a:lnTo>
                <a:lnTo>
                  <a:pt x="438039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23589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7" name="Freeform 17"/>
          <p:cNvSpPr/>
          <p:nvPr/>
        </p:nvSpPr>
        <p:spPr>
          <a:xfrm flipH="1">
            <a:off x="-1511169" y="8821608"/>
            <a:ext cx="4380391" cy="2064230"/>
          </a:xfrm>
          <a:custGeom>
            <a:avLst/>
            <a:gdLst/>
            <a:ahLst/>
            <a:cxnLst/>
            <a:rect l="l" t="t" r="r" b="b"/>
            <a:pathLst>
              <a:path w="4380391" h="2064230">
                <a:moveTo>
                  <a:pt x="4380391" y="0"/>
                </a:moveTo>
                <a:lnTo>
                  <a:pt x="0" y="0"/>
                </a:lnTo>
                <a:lnTo>
                  <a:pt x="0" y="2064230"/>
                </a:lnTo>
                <a:lnTo>
                  <a:pt x="4380391" y="2064230"/>
                </a:lnTo>
                <a:lnTo>
                  <a:pt x="438039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23589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8" name="Freeform 18"/>
          <p:cNvSpPr/>
          <p:nvPr/>
        </p:nvSpPr>
        <p:spPr>
          <a:xfrm flipH="1">
            <a:off x="16069053" y="2638837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6" y="0"/>
                </a:moveTo>
                <a:lnTo>
                  <a:pt x="0" y="0"/>
                </a:lnTo>
                <a:lnTo>
                  <a:pt x="0" y="343848"/>
                </a:lnTo>
                <a:lnTo>
                  <a:pt x="1139646" y="343848"/>
                </a:lnTo>
                <a:lnTo>
                  <a:pt x="113964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78355" y="1678438"/>
            <a:ext cx="5570220" cy="5570220"/>
            <a:chOff x="0" y="0"/>
            <a:chExt cx="14840029" cy="14840029"/>
          </a:xfrm>
        </p:grpSpPr>
        <p:sp>
          <p:nvSpPr>
            <p:cNvPr id="20" name="Freeform 2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17"/>
              <a:stretch>
                <a:fillRect l="-39786" r="-3703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747757" y="290938"/>
            <a:ext cx="5714530" cy="6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73"/>
              </a:lnSpc>
            </a:pPr>
            <a:r>
              <a:rPr lang="en-US" sz="3552" b="1" spc="-117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LICEUL TEORETIC SEBIȘ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59032" y="826361"/>
            <a:ext cx="3603256" cy="36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2"/>
              </a:lnSpc>
            </a:pPr>
            <a:r>
              <a:rPr lang="en-US" sz="2202" spc="6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#Hai_la_LTS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91500" y="1669725"/>
            <a:ext cx="5779462" cy="78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6"/>
              </a:lnSpc>
            </a:pPr>
            <a:r>
              <a:rPr lang="en-US" sz="6489" b="1" spc="-214">
                <a:solidFill>
                  <a:srgbClr val="0304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Oportunități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25795" y="2469956"/>
            <a:ext cx="5315084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6"/>
              </a:lnSpc>
            </a:pPr>
            <a:r>
              <a:rPr lang="en-US" sz="7489" b="1" spc="-247">
                <a:solidFill>
                  <a:srgbClr val="2855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Erasmus+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67367" y="5155152"/>
            <a:ext cx="3629056" cy="98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37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Acreditare</a:t>
            </a:r>
          </a:p>
          <a:p>
            <a:pPr algn="ctr">
              <a:lnSpc>
                <a:spcPts val="3759"/>
              </a:lnSpc>
            </a:pPr>
            <a:r>
              <a:rPr lang="en-US" sz="37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SCH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16579" y="6717486"/>
            <a:ext cx="393063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2"/>
              </a:lnSpc>
            </a:pPr>
            <a:r>
              <a:rPr lang="en-US" sz="206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Mobilitatea pentru elevii și personalul din învățământul școlar, în scopul învățării.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09820" y="5155152"/>
            <a:ext cx="3629056" cy="98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37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Acreditare</a:t>
            </a:r>
          </a:p>
          <a:p>
            <a:pPr algn="ctr">
              <a:lnSpc>
                <a:spcPts val="3759"/>
              </a:lnSpc>
            </a:pPr>
            <a:r>
              <a:rPr lang="en-US" sz="37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63656" y="6717486"/>
            <a:ext cx="393063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2"/>
              </a:lnSpc>
            </a:pPr>
            <a:r>
              <a:rPr lang="en-US" sz="206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Oportunități de mobilitate pentru elevii și personalul din domeniul formării profesionale.</a:t>
            </a:r>
          </a:p>
          <a:p>
            <a:pPr algn="just">
              <a:lnSpc>
                <a:spcPts val="2472"/>
              </a:lnSpc>
            </a:pPr>
            <a:endParaRPr lang="en-US" sz="206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931236" y="3465720"/>
            <a:ext cx="104192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75"/>
              </a:lnSpc>
            </a:pPr>
            <a:r>
              <a:rPr lang="en-US" sz="3063" b="1">
                <a:solidFill>
                  <a:srgbClr val="0304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Anul școlar 2024-2025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68633" y="9725025"/>
            <a:ext cx="19825265" cy="1734711"/>
          </a:xfrm>
          <a:custGeom>
            <a:avLst/>
            <a:gdLst/>
            <a:ahLst/>
            <a:cxnLst/>
            <a:rect l="l" t="t" r="r" b="b"/>
            <a:pathLst>
              <a:path w="19825265" h="1734711">
                <a:moveTo>
                  <a:pt x="19825266" y="0"/>
                </a:moveTo>
                <a:lnTo>
                  <a:pt x="0" y="0"/>
                </a:lnTo>
                <a:lnTo>
                  <a:pt x="0" y="1734711"/>
                </a:lnTo>
                <a:lnTo>
                  <a:pt x="19825266" y="1734711"/>
                </a:lnTo>
                <a:lnTo>
                  <a:pt x="198252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2850680" y="2093379"/>
            <a:ext cx="12943041" cy="9397789"/>
            <a:chOff x="0" y="0"/>
            <a:chExt cx="886402" cy="643606"/>
          </a:xfrm>
        </p:grpSpPr>
        <p:sp>
          <p:nvSpPr>
            <p:cNvPr id="4" name="Freeform 4"/>
            <p:cNvSpPr/>
            <p:nvPr/>
          </p:nvSpPr>
          <p:spPr>
            <a:xfrm>
              <a:off x="8451" y="0"/>
              <a:ext cx="869500" cy="643606"/>
            </a:xfrm>
            <a:custGeom>
              <a:avLst/>
              <a:gdLst/>
              <a:ahLst/>
              <a:cxnLst/>
              <a:rect l="l" t="t" r="r" b="b"/>
              <a:pathLst>
                <a:path w="869500" h="643606">
                  <a:moveTo>
                    <a:pt x="856234" y="356195"/>
                  </a:moveTo>
                  <a:lnTo>
                    <a:pt x="696467" y="609214"/>
                  </a:lnTo>
                  <a:cubicBezTo>
                    <a:pt x="682948" y="630623"/>
                    <a:pt x="659396" y="643606"/>
                    <a:pt x="634076" y="643606"/>
                  </a:cubicBezTo>
                  <a:lnTo>
                    <a:pt x="235423" y="643606"/>
                  </a:lnTo>
                  <a:cubicBezTo>
                    <a:pt x="210103" y="643606"/>
                    <a:pt x="186551" y="630623"/>
                    <a:pt x="173033" y="609214"/>
                  </a:cubicBezTo>
                  <a:lnTo>
                    <a:pt x="13265" y="356195"/>
                  </a:lnTo>
                  <a:cubicBezTo>
                    <a:pt x="0" y="335186"/>
                    <a:pt x="0" y="308420"/>
                    <a:pt x="13265" y="287411"/>
                  </a:cubicBezTo>
                  <a:lnTo>
                    <a:pt x="173033" y="34392"/>
                  </a:lnTo>
                  <a:cubicBezTo>
                    <a:pt x="186551" y="12983"/>
                    <a:pt x="210103" y="0"/>
                    <a:pt x="235423" y="0"/>
                  </a:cubicBezTo>
                  <a:lnTo>
                    <a:pt x="634076" y="0"/>
                  </a:lnTo>
                  <a:cubicBezTo>
                    <a:pt x="659396" y="0"/>
                    <a:pt x="682948" y="12983"/>
                    <a:pt x="696467" y="34392"/>
                  </a:cubicBezTo>
                  <a:lnTo>
                    <a:pt x="856234" y="287411"/>
                  </a:lnTo>
                  <a:cubicBezTo>
                    <a:pt x="869500" y="308420"/>
                    <a:pt x="869500" y="335186"/>
                    <a:pt x="856234" y="356195"/>
                  </a:cubicBezTo>
                  <a:close/>
                </a:path>
              </a:pathLst>
            </a:custGeom>
            <a:blipFill>
              <a:blip r:embed="rId4"/>
              <a:stretch>
                <a:fillRect l="-30768" r="-242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5" name="Freeform 5"/>
          <p:cNvSpPr/>
          <p:nvPr/>
        </p:nvSpPr>
        <p:spPr>
          <a:xfrm>
            <a:off x="2750888" y="8697318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Freeform 6"/>
          <p:cNvSpPr/>
          <p:nvPr/>
        </p:nvSpPr>
        <p:spPr>
          <a:xfrm>
            <a:off x="2899579" y="8824911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7" name="AutoShape 7"/>
          <p:cNvSpPr/>
          <p:nvPr/>
        </p:nvSpPr>
        <p:spPr>
          <a:xfrm>
            <a:off x="2478319" y="8680186"/>
            <a:ext cx="0" cy="691416"/>
          </a:xfrm>
          <a:prstGeom prst="line">
            <a:avLst/>
          </a:prstGeom>
          <a:ln w="76200" cap="rnd">
            <a:solidFill>
              <a:srgbClr val="0304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8" name="Freeform 8"/>
          <p:cNvSpPr/>
          <p:nvPr/>
        </p:nvSpPr>
        <p:spPr>
          <a:xfrm>
            <a:off x="16529890" y="1093625"/>
            <a:ext cx="729410" cy="700234"/>
          </a:xfrm>
          <a:custGeom>
            <a:avLst/>
            <a:gdLst/>
            <a:ahLst/>
            <a:cxnLst/>
            <a:rect l="l" t="t" r="r" b="b"/>
            <a:pathLst>
              <a:path w="729410" h="700234">
                <a:moveTo>
                  <a:pt x="0" y="0"/>
                </a:moveTo>
                <a:lnTo>
                  <a:pt x="729410" y="0"/>
                </a:lnTo>
                <a:lnTo>
                  <a:pt x="729410" y="700234"/>
                </a:lnTo>
                <a:lnTo>
                  <a:pt x="0" y="7002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TextBox 9"/>
          <p:cNvSpPr txBox="1"/>
          <p:nvPr/>
        </p:nvSpPr>
        <p:spPr>
          <a:xfrm>
            <a:off x="1028700" y="1547894"/>
            <a:ext cx="10632879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6"/>
              </a:lnSpc>
            </a:pPr>
            <a:r>
              <a:rPr lang="en-US" sz="7489" b="1" spc="-247">
                <a:solidFill>
                  <a:srgbClr val="0304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Educație școlară - SCH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64450" y="4080102"/>
            <a:ext cx="4971572" cy="781427"/>
            <a:chOff x="0" y="0"/>
            <a:chExt cx="3878378" cy="609600"/>
          </a:xfrm>
        </p:grpSpPr>
        <p:sp>
          <p:nvSpPr>
            <p:cNvPr id="11" name="Freeform 11"/>
            <p:cNvSpPr/>
            <p:nvPr/>
          </p:nvSpPr>
          <p:spPr>
            <a:xfrm>
              <a:off x="5297" y="0"/>
              <a:ext cx="3867784" cy="609600"/>
            </a:xfrm>
            <a:custGeom>
              <a:avLst/>
              <a:gdLst/>
              <a:ahLst/>
              <a:cxnLst/>
              <a:rect l="l" t="t" r="r" b="b"/>
              <a:pathLst>
                <a:path w="3867784" h="609600">
                  <a:moveTo>
                    <a:pt x="219704" y="0"/>
                  </a:moveTo>
                  <a:lnTo>
                    <a:pt x="3851280" y="0"/>
                  </a:lnTo>
                  <a:cubicBezTo>
                    <a:pt x="3856331" y="0"/>
                    <a:pt x="3861074" y="2428"/>
                    <a:pt x="3864027" y="6526"/>
                  </a:cubicBezTo>
                  <a:cubicBezTo>
                    <a:pt x="3866981" y="10623"/>
                    <a:pt x="3867784" y="15891"/>
                    <a:pt x="3866187" y="20683"/>
                  </a:cubicBezTo>
                  <a:lnTo>
                    <a:pt x="3676775" y="588917"/>
                  </a:lnTo>
                  <a:cubicBezTo>
                    <a:pt x="3672658" y="601269"/>
                    <a:pt x="3661099" y="609600"/>
                    <a:pt x="3648080" y="609600"/>
                  </a:cubicBezTo>
                  <a:lnTo>
                    <a:pt x="16504" y="609600"/>
                  </a:lnTo>
                  <a:cubicBezTo>
                    <a:pt x="11453" y="609600"/>
                    <a:pt x="6710" y="607172"/>
                    <a:pt x="3757" y="603074"/>
                  </a:cubicBezTo>
                  <a:cubicBezTo>
                    <a:pt x="803" y="598977"/>
                    <a:pt x="0" y="593709"/>
                    <a:pt x="1597" y="588917"/>
                  </a:cubicBezTo>
                  <a:lnTo>
                    <a:pt x="191009" y="20683"/>
                  </a:lnTo>
                  <a:cubicBezTo>
                    <a:pt x="195126" y="8331"/>
                    <a:pt x="206685" y="0"/>
                    <a:pt x="219704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4481" y="6401560"/>
            <a:ext cx="4971572" cy="781427"/>
            <a:chOff x="0" y="0"/>
            <a:chExt cx="3878378" cy="609600"/>
          </a:xfrm>
        </p:grpSpPr>
        <p:sp>
          <p:nvSpPr>
            <p:cNvPr id="14" name="Freeform 14"/>
            <p:cNvSpPr/>
            <p:nvPr/>
          </p:nvSpPr>
          <p:spPr>
            <a:xfrm>
              <a:off x="5297" y="0"/>
              <a:ext cx="3867784" cy="609600"/>
            </a:xfrm>
            <a:custGeom>
              <a:avLst/>
              <a:gdLst/>
              <a:ahLst/>
              <a:cxnLst/>
              <a:rect l="l" t="t" r="r" b="b"/>
              <a:pathLst>
                <a:path w="3867784" h="609600">
                  <a:moveTo>
                    <a:pt x="219704" y="0"/>
                  </a:moveTo>
                  <a:lnTo>
                    <a:pt x="3851280" y="0"/>
                  </a:lnTo>
                  <a:cubicBezTo>
                    <a:pt x="3856331" y="0"/>
                    <a:pt x="3861074" y="2428"/>
                    <a:pt x="3864027" y="6526"/>
                  </a:cubicBezTo>
                  <a:cubicBezTo>
                    <a:pt x="3866981" y="10623"/>
                    <a:pt x="3867784" y="15891"/>
                    <a:pt x="3866187" y="20683"/>
                  </a:cubicBezTo>
                  <a:lnTo>
                    <a:pt x="3676775" y="588917"/>
                  </a:lnTo>
                  <a:cubicBezTo>
                    <a:pt x="3672658" y="601269"/>
                    <a:pt x="3661099" y="609600"/>
                    <a:pt x="3648080" y="609600"/>
                  </a:cubicBezTo>
                  <a:lnTo>
                    <a:pt x="16504" y="609600"/>
                  </a:lnTo>
                  <a:cubicBezTo>
                    <a:pt x="11453" y="609600"/>
                    <a:pt x="6710" y="607172"/>
                    <a:pt x="3757" y="603074"/>
                  </a:cubicBezTo>
                  <a:cubicBezTo>
                    <a:pt x="803" y="598977"/>
                    <a:pt x="0" y="593709"/>
                    <a:pt x="1597" y="588917"/>
                  </a:cubicBezTo>
                  <a:lnTo>
                    <a:pt x="191009" y="20683"/>
                  </a:lnTo>
                  <a:cubicBezTo>
                    <a:pt x="195126" y="8331"/>
                    <a:pt x="206685" y="0"/>
                    <a:pt x="219704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76588" y="4080102"/>
            <a:ext cx="4971572" cy="781427"/>
            <a:chOff x="0" y="0"/>
            <a:chExt cx="3878378" cy="609600"/>
          </a:xfrm>
        </p:grpSpPr>
        <p:sp>
          <p:nvSpPr>
            <p:cNvPr id="17" name="Freeform 17"/>
            <p:cNvSpPr/>
            <p:nvPr/>
          </p:nvSpPr>
          <p:spPr>
            <a:xfrm>
              <a:off x="5297" y="0"/>
              <a:ext cx="3867784" cy="609600"/>
            </a:xfrm>
            <a:custGeom>
              <a:avLst/>
              <a:gdLst/>
              <a:ahLst/>
              <a:cxnLst/>
              <a:rect l="l" t="t" r="r" b="b"/>
              <a:pathLst>
                <a:path w="3867784" h="609600">
                  <a:moveTo>
                    <a:pt x="219704" y="0"/>
                  </a:moveTo>
                  <a:lnTo>
                    <a:pt x="3851280" y="0"/>
                  </a:lnTo>
                  <a:cubicBezTo>
                    <a:pt x="3856331" y="0"/>
                    <a:pt x="3861074" y="2428"/>
                    <a:pt x="3864027" y="6526"/>
                  </a:cubicBezTo>
                  <a:cubicBezTo>
                    <a:pt x="3866981" y="10623"/>
                    <a:pt x="3867784" y="15891"/>
                    <a:pt x="3866187" y="20683"/>
                  </a:cubicBezTo>
                  <a:lnTo>
                    <a:pt x="3676775" y="588917"/>
                  </a:lnTo>
                  <a:cubicBezTo>
                    <a:pt x="3672658" y="601269"/>
                    <a:pt x="3661099" y="609600"/>
                    <a:pt x="3648080" y="609600"/>
                  </a:cubicBezTo>
                  <a:lnTo>
                    <a:pt x="16504" y="609600"/>
                  </a:lnTo>
                  <a:cubicBezTo>
                    <a:pt x="11453" y="609600"/>
                    <a:pt x="6710" y="607172"/>
                    <a:pt x="3757" y="603074"/>
                  </a:cubicBezTo>
                  <a:cubicBezTo>
                    <a:pt x="803" y="598977"/>
                    <a:pt x="0" y="593709"/>
                    <a:pt x="1597" y="588917"/>
                  </a:cubicBezTo>
                  <a:lnTo>
                    <a:pt x="191009" y="20683"/>
                  </a:lnTo>
                  <a:cubicBezTo>
                    <a:pt x="195126" y="8331"/>
                    <a:pt x="206685" y="0"/>
                    <a:pt x="219704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2379978" y="-561964"/>
            <a:ext cx="3222691" cy="7884259"/>
          </a:xfrm>
          <a:custGeom>
            <a:avLst/>
            <a:gdLst/>
            <a:ahLst/>
            <a:cxnLst/>
            <a:rect l="l" t="t" r="r" b="b"/>
            <a:pathLst>
              <a:path w="3222691" h="7884259">
                <a:moveTo>
                  <a:pt x="0" y="0"/>
                </a:moveTo>
                <a:lnTo>
                  <a:pt x="3222691" y="0"/>
                </a:lnTo>
                <a:lnTo>
                  <a:pt x="3222691" y="7884259"/>
                </a:lnTo>
                <a:lnTo>
                  <a:pt x="0" y="7884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0" name="Freeform 20"/>
          <p:cNvSpPr/>
          <p:nvPr/>
        </p:nvSpPr>
        <p:spPr>
          <a:xfrm rot="-4815111">
            <a:off x="-974971" y="-75938"/>
            <a:ext cx="3978905" cy="646572"/>
          </a:xfrm>
          <a:custGeom>
            <a:avLst/>
            <a:gdLst/>
            <a:ahLst/>
            <a:cxnLst/>
            <a:rect l="l" t="t" r="r" b="b"/>
            <a:pathLst>
              <a:path w="3978905" h="646572">
                <a:moveTo>
                  <a:pt x="0" y="0"/>
                </a:moveTo>
                <a:lnTo>
                  <a:pt x="3978905" y="0"/>
                </a:lnTo>
                <a:lnTo>
                  <a:pt x="3978905" y="646572"/>
                </a:lnTo>
                <a:lnTo>
                  <a:pt x="0" y="646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1" name="Freeform 21"/>
          <p:cNvSpPr/>
          <p:nvPr/>
        </p:nvSpPr>
        <p:spPr>
          <a:xfrm flipH="1">
            <a:off x="12280857" y="1749531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7" y="0"/>
                </a:moveTo>
                <a:lnTo>
                  <a:pt x="0" y="0"/>
                </a:lnTo>
                <a:lnTo>
                  <a:pt x="0" y="343848"/>
                </a:lnTo>
                <a:lnTo>
                  <a:pt x="1139647" y="343848"/>
                </a:lnTo>
                <a:lnTo>
                  <a:pt x="11396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2" name="TextBox 22"/>
          <p:cNvSpPr txBox="1"/>
          <p:nvPr/>
        </p:nvSpPr>
        <p:spPr>
          <a:xfrm>
            <a:off x="964450" y="4365956"/>
            <a:ext cx="4971572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1 - CURS/TRAINING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84163" y="6687413"/>
            <a:ext cx="4232210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2 - JOB SHADOWING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17917" y="4365956"/>
            <a:ext cx="4762940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3 - MOBILITATE ELEVI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14481" y="3784612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6" name="Freeform 26"/>
          <p:cNvSpPr/>
          <p:nvPr/>
        </p:nvSpPr>
        <p:spPr>
          <a:xfrm>
            <a:off x="1155810" y="3904107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7" name="Freeform 27"/>
          <p:cNvSpPr/>
          <p:nvPr/>
        </p:nvSpPr>
        <p:spPr>
          <a:xfrm>
            <a:off x="1028700" y="6106069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2"/>
                </a:lnTo>
                <a:lnTo>
                  <a:pt x="0" y="5909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8" name="Freeform 28"/>
          <p:cNvSpPr/>
          <p:nvPr/>
        </p:nvSpPr>
        <p:spPr>
          <a:xfrm>
            <a:off x="1170028" y="6225564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2" y="0"/>
                </a:lnTo>
                <a:lnTo>
                  <a:pt x="346272" y="351992"/>
                </a:lnTo>
                <a:lnTo>
                  <a:pt x="0" y="3519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9" name="Freeform 29"/>
          <p:cNvSpPr/>
          <p:nvPr/>
        </p:nvSpPr>
        <p:spPr>
          <a:xfrm>
            <a:off x="7376588" y="3784612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0" name="Freeform 30"/>
          <p:cNvSpPr/>
          <p:nvPr/>
        </p:nvSpPr>
        <p:spPr>
          <a:xfrm>
            <a:off x="7517917" y="3904107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1" name="Group 31"/>
          <p:cNvGrpSpPr/>
          <p:nvPr/>
        </p:nvGrpSpPr>
        <p:grpSpPr>
          <a:xfrm>
            <a:off x="7517917" y="6509765"/>
            <a:ext cx="4971572" cy="781427"/>
            <a:chOff x="0" y="0"/>
            <a:chExt cx="3878378" cy="609600"/>
          </a:xfrm>
        </p:grpSpPr>
        <p:sp>
          <p:nvSpPr>
            <p:cNvPr id="32" name="Freeform 32"/>
            <p:cNvSpPr/>
            <p:nvPr/>
          </p:nvSpPr>
          <p:spPr>
            <a:xfrm>
              <a:off x="5297" y="0"/>
              <a:ext cx="3867784" cy="609600"/>
            </a:xfrm>
            <a:custGeom>
              <a:avLst/>
              <a:gdLst/>
              <a:ahLst/>
              <a:cxnLst/>
              <a:rect l="l" t="t" r="r" b="b"/>
              <a:pathLst>
                <a:path w="3867784" h="609600">
                  <a:moveTo>
                    <a:pt x="219704" y="0"/>
                  </a:moveTo>
                  <a:lnTo>
                    <a:pt x="3851280" y="0"/>
                  </a:lnTo>
                  <a:cubicBezTo>
                    <a:pt x="3856331" y="0"/>
                    <a:pt x="3861074" y="2428"/>
                    <a:pt x="3864027" y="6526"/>
                  </a:cubicBezTo>
                  <a:cubicBezTo>
                    <a:pt x="3866981" y="10623"/>
                    <a:pt x="3867784" y="15891"/>
                    <a:pt x="3866187" y="20683"/>
                  </a:cubicBezTo>
                  <a:lnTo>
                    <a:pt x="3676775" y="588917"/>
                  </a:lnTo>
                  <a:cubicBezTo>
                    <a:pt x="3672658" y="601269"/>
                    <a:pt x="3661099" y="609600"/>
                    <a:pt x="3648080" y="609600"/>
                  </a:cubicBezTo>
                  <a:lnTo>
                    <a:pt x="16504" y="609600"/>
                  </a:lnTo>
                  <a:cubicBezTo>
                    <a:pt x="11453" y="609600"/>
                    <a:pt x="6710" y="607172"/>
                    <a:pt x="3757" y="603074"/>
                  </a:cubicBezTo>
                  <a:cubicBezTo>
                    <a:pt x="803" y="598977"/>
                    <a:pt x="0" y="593709"/>
                    <a:pt x="1597" y="588917"/>
                  </a:cubicBezTo>
                  <a:lnTo>
                    <a:pt x="191009" y="20683"/>
                  </a:lnTo>
                  <a:cubicBezTo>
                    <a:pt x="195126" y="8331"/>
                    <a:pt x="206685" y="0"/>
                    <a:pt x="219704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517917" y="6795619"/>
            <a:ext cx="4971572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4 - CURS/TRAINING</a:t>
            </a:r>
          </a:p>
        </p:txBody>
      </p:sp>
      <p:sp>
        <p:nvSpPr>
          <p:cNvPr id="35" name="Freeform 35"/>
          <p:cNvSpPr/>
          <p:nvPr/>
        </p:nvSpPr>
        <p:spPr>
          <a:xfrm>
            <a:off x="7567948" y="6214275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6" name="Freeform 36"/>
          <p:cNvSpPr/>
          <p:nvPr/>
        </p:nvSpPr>
        <p:spPr>
          <a:xfrm>
            <a:off x="7709277" y="6333770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7" name="TextBox 37"/>
          <p:cNvSpPr txBox="1"/>
          <p:nvPr/>
        </p:nvSpPr>
        <p:spPr>
          <a:xfrm>
            <a:off x="3555672" y="9042533"/>
            <a:ext cx="8105906" cy="28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https://www.liceulsebis.ro/acreditare-erasmus-sch/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55672" y="8784428"/>
            <a:ext cx="2236160" cy="21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789" b="1">
                <a:solidFill>
                  <a:srgbClr val="2855B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Website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827184" y="962025"/>
            <a:ext cx="2635104" cy="6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73"/>
              </a:lnSpc>
            </a:pPr>
            <a:r>
              <a:rPr lang="en-US" sz="3552" b="1" spc="-117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Anul școlar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828972" y="1497448"/>
            <a:ext cx="1633316" cy="36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2"/>
              </a:lnSpc>
            </a:pPr>
            <a:r>
              <a:rPr lang="en-US" sz="2202" spc="6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2024-2025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4481" y="2464827"/>
            <a:ext cx="10963998" cy="75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2"/>
              </a:lnSpc>
            </a:pPr>
            <a:r>
              <a:rPr lang="en-US" sz="6289" b="1" spc="-207">
                <a:solidFill>
                  <a:srgbClr val="2855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 oportunități oferim?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70028" y="5066317"/>
            <a:ext cx="5021604" cy="90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4 CADRE DIDACTICE DE PREDARE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INCLUZIUNE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5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zile</a:t>
            </a:r>
            <a:r>
              <a:rPr lang="ro-RO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, 17-21 februarie 2025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Turcia</a:t>
            </a: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, Istanbul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55810" y="7403836"/>
            <a:ext cx="5021604" cy="90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2 CADRE DIDACTICE DE CONDUCERE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INCLUZIUNE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5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zile</a:t>
            </a:r>
            <a:r>
              <a:rPr lang="ro-RO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,  10-14 martie 2025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Helsinki,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Finlanda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476651" y="5042505"/>
            <a:ext cx="5534842" cy="90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10 ELEVI (15-16) ANI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INCLUZIUNE, EGALITATE DE ȘANSE, CETĂȚENIE ACTIVĂ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ro-RO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31 martie-04 aprilie</a:t>
            </a: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 2025, 5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zile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Liège/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Bruxelles</a:t>
            </a: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Belgia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723495" y="7495980"/>
            <a:ext cx="5021604" cy="90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4 CADRE DIDACTICE DE PREDARE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INCLUZIUNE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ro-RO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05-13 m</a:t>
            </a: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ai 2025, 5 </a:t>
            </a:r>
            <a:r>
              <a:rPr lang="en-US" sz="1466" dirty="0" err="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zile</a:t>
            </a:r>
            <a:endParaRPr lang="en-US" sz="1466" dirty="0">
              <a:solidFill>
                <a:srgbClr val="03045A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 dirty="0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Malta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68633" y="9725025"/>
            <a:ext cx="19825265" cy="1734711"/>
          </a:xfrm>
          <a:custGeom>
            <a:avLst/>
            <a:gdLst/>
            <a:ahLst/>
            <a:cxnLst/>
            <a:rect l="l" t="t" r="r" b="b"/>
            <a:pathLst>
              <a:path w="19825265" h="1734711">
                <a:moveTo>
                  <a:pt x="19825266" y="0"/>
                </a:moveTo>
                <a:lnTo>
                  <a:pt x="0" y="0"/>
                </a:lnTo>
                <a:lnTo>
                  <a:pt x="0" y="1734711"/>
                </a:lnTo>
                <a:lnTo>
                  <a:pt x="19825266" y="1734711"/>
                </a:lnTo>
                <a:lnTo>
                  <a:pt x="198252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0244072" y="2623401"/>
            <a:ext cx="12943041" cy="9397789"/>
            <a:chOff x="0" y="0"/>
            <a:chExt cx="886402" cy="643606"/>
          </a:xfrm>
        </p:grpSpPr>
        <p:sp>
          <p:nvSpPr>
            <p:cNvPr id="4" name="Freeform 4"/>
            <p:cNvSpPr/>
            <p:nvPr/>
          </p:nvSpPr>
          <p:spPr>
            <a:xfrm>
              <a:off x="8451" y="0"/>
              <a:ext cx="869500" cy="643606"/>
            </a:xfrm>
            <a:custGeom>
              <a:avLst/>
              <a:gdLst/>
              <a:ahLst/>
              <a:cxnLst/>
              <a:rect l="l" t="t" r="r" b="b"/>
              <a:pathLst>
                <a:path w="869500" h="643606">
                  <a:moveTo>
                    <a:pt x="856234" y="356195"/>
                  </a:moveTo>
                  <a:lnTo>
                    <a:pt x="696467" y="609214"/>
                  </a:lnTo>
                  <a:cubicBezTo>
                    <a:pt x="682948" y="630623"/>
                    <a:pt x="659396" y="643606"/>
                    <a:pt x="634076" y="643606"/>
                  </a:cubicBezTo>
                  <a:lnTo>
                    <a:pt x="235423" y="643606"/>
                  </a:lnTo>
                  <a:cubicBezTo>
                    <a:pt x="210103" y="643606"/>
                    <a:pt x="186551" y="630623"/>
                    <a:pt x="173033" y="609214"/>
                  </a:cubicBezTo>
                  <a:lnTo>
                    <a:pt x="13265" y="356195"/>
                  </a:lnTo>
                  <a:cubicBezTo>
                    <a:pt x="0" y="335186"/>
                    <a:pt x="0" y="308420"/>
                    <a:pt x="13265" y="287411"/>
                  </a:cubicBezTo>
                  <a:lnTo>
                    <a:pt x="173033" y="34392"/>
                  </a:lnTo>
                  <a:cubicBezTo>
                    <a:pt x="186551" y="12983"/>
                    <a:pt x="210103" y="0"/>
                    <a:pt x="235423" y="0"/>
                  </a:cubicBezTo>
                  <a:lnTo>
                    <a:pt x="634076" y="0"/>
                  </a:lnTo>
                  <a:cubicBezTo>
                    <a:pt x="659396" y="0"/>
                    <a:pt x="682948" y="12983"/>
                    <a:pt x="696467" y="34392"/>
                  </a:cubicBezTo>
                  <a:lnTo>
                    <a:pt x="856234" y="287411"/>
                  </a:lnTo>
                  <a:cubicBezTo>
                    <a:pt x="869500" y="308420"/>
                    <a:pt x="869500" y="335186"/>
                    <a:pt x="856234" y="356195"/>
                  </a:cubicBezTo>
                  <a:close/>
                </a:path>
              </a:pathLst>
            </a:custGeom>
            <a:blipFill>
              <a:blip r:embed="rId4"/>
              <a:stretch>
                <a:fillRect l="-32204" r="-1697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5" name="Freeform 5"/>
          <p:cNvSpPr/>
          <p:nvPr/>
        </p:nvSpPr>
        <p:spPr>
          <a:xfrm>
            <a:off x="2750888" y="8697318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" name="Freeform 6"/>
          <p:cNvSpPr/>
          <p:nvPr/>
        </p:nvSpPr>
        <p:spPr>
          <a:xfrm>
            <a:off x="2899579" y="8824911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7" name="AutoShape 7"/>
          <p:cNvSpPr/>
          <p:nvPr/>
        </p:nvSpPr>
        <p:spPr>
          <a:xfrm>
            <a:off x="2478319" y="8680186"/>
            <a:ext cx="0" cy="691416"/>
          </a:xfrm>
          <a:prstGeom prst="line">
            <a:avLst/>
          </a:prstGeom>
          <a:ln w="76200" cap="rnd">
            <a:solidFill>
              <a:srgbClr val="0304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8" name="Freeform 8"/>
          <p:cNvSpPr/>
          <p:nvPr/>
        </p:nvSpPr>
        <p:spPr>
          <a:xfrm>
            <a:off x="16529890" y="1093625"/>
            <a:ext cx="729410" cy="700234"/>
          </a:xfrm>
          <a:custGeom>
            <a:avLst/>
            <a:gdLst/>
            <a:ahLst/>
            <a:cxnLst/>
            <a:rect l="l" t="t" r="r" b="b"/>
            <a:pathLst>
              <a:path w="729410" h="700234">
                <a:moveTo>
                  <a:pt x="0" y="0"/>
                </a:moveTo>
                <a:lnTo>
                  <a:pt x="729410" y="0"/>
                </a:lnTo>
                <a:lnTo>
                  <a:pt x="729410" y="700234"/>
                </a:lnTo>
                <a:lnTo>
                  <a:pt x="0" y="7002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TextBox 9"/>
          <p:cNvSpPr txBox="1"/>
          <p:nvPr/>
        </p:nvSpPr>
        <p:spPr>
          <a:xfrm>
            <a:off x="1028700" y="1519319"/>
            <a:ext cx="10632879" cy="77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sz="6389" b="1" spc="-210">
                <a:solidFill>
                  <a:srgbClr val="0304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Formare profesională - VET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64450" y="4080102"/>
            <a:ext cx="6092666" cy="957640"/>
            <a:chOff x="0" y="0"/>
            <a:chExt cx="3878378" cy="609600"/>
          </a:xfrm>
        </p:grpSpPr>
        <p:sp>
          <p:nvSpPr>
            <p:cNvPr id="11" name="Freeform 11"/>
            <p:cNvSpPr/>
            <p:nvPr/>
          </p:nvSpPr>
          <p:spPr>
            <a:xfrm>
              <a:off x="4322" y="0"/>
              <a:ext cx="3869734" cy="609600"/>
            </a:xfrm>
            <a:custGeom>
              <a:avLst/>
              <a:gdLst/>
              <a:ahLst/>
              <a:cxnLst/>
              <a:rect l="l" t="t" r="r" b="b"/>
              <a:pathLst>
                <a:path w="3869734" h="609600">
                  <a:moveTo>
                    <a:pt x="216668" y="0"/>
                  </a:moveTo>
                  <a:lnTo>
                    <a:pt x="3856266" y="0"/>
                  </a:lnTo>
                  <a:cubicBezTo>
                    <a:pt x="3860388" y="0"/>
                    <a:pt x="3864258" y="1981"/>
                    <a:pt x="3866668" y="5325"/>
                  </a:cubicBezTo>
                  <a:cubicBezTo>
                    <a:pt x="3869078" y="8668"/>
                    <a:pt x="3869734" y="12967"/>
                    <a:pt x="3868430" y="16877"/>
                  </a:cubicBezTo>
                  <a:lnTo>
                    <a:pt x="3676482" y="592723"/>
                  </a:lnTo>
                  <a:cubicBezTo>
                    <a:pt x="3673122" y="602802"/>
                    <a:pt x="3663690" y="609600"/>
                    <a:pt x="3653066" y="609600"/>
                  </a:cubicBezTo>
                  <a:lnTo>
                    <a:pt x="13468" y="609600"/>
                  </a:lnTo>
                  <a:cubicBezTo>
                    <a:pt x="9346" y="609600"/>
                    <a:pt x="5476" y="607619"/>
                    <a:pt x="3066" y="604275"/>
                  </a:cubicBezTo>
                  <a:cubicBezTo>
                    <a:pt x="656" y="600931"/>
                    <a:pt x="0" y="596633"/>
                    <a:pt x="1304" y="592723"/>
                  </a:cubicBezTo>
                  <a:lnTo>
                    <a:pt x="193252" y="16877"/>
                  </a:lnTo>
                  <a:cubicBezTo>
                    <a:pt x="196612" y="6798"/>
                    <a:pt x="206044" y="0"/>
                    <a:pt x="21666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379978" y="-561964"/>
            <a:ext cx="3222691" cy="7884259"/>
          </a:xfrm>
          <a:custGeom>
            <a:avLst/>
            <a:gdLst/>
            <a:ahLst/>
            <a:cxnLst/>
            <a:rect l="l" t="t" r="r" b="b"/>
            <a:pathLst>
              <a:path w="3222691" h="7884259">
                <a:moveTo>
                  <a:pt x="0" y="0"/>
                </a:moveTo>
                <a:lnTo>
                  <a:pt x="3222691" y="0"/>
                </a:lnTo>
                <a:lnTo>
                  <a:pt x="3222691" y="7884259"/>
                </a:lnTo>
                <a:lnTo>
                  <a:pt x="0" y="7884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4" name="Freeform 14"/>
          <p:cNvSpPr/>
          <p:nvPr/>
        </p:nvSpPr>
        <p:spPr>
          <a:xfrm rot="-4815111">
            <a:off x="-974971" y="-75938"/>
            <a:ext cx="3978905" cy="646572"/>
          </a:xfrm>
          <a:custGeom>
            <a:avLst/>
            <a:gdLst/>
            <a:ahLst/>
            <a:cxnLst/>
            <a:rect l="l" t="t" r="r" b="b"/>
            <a:pathLst>
              <a:path w="3978905" h="646572">
                <a:moveTo>
                  <a:pt x="0" y="0"/>
                </a:moveTo>
                <a:lnTo>
                  <a:pt x="3978905" y="0"/>
                </a:lnTo>
                <a:lnTo>
                  <a:pt x="3978905" y="646572"/>
                </a:lnTo>
                <a:lnTo>
                  <a:pt x="0" y="646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5" name="Freeform 15"/>
          <p:cNvSpPr/>
          <p:nvPr/>
        </p:nvSpPr>
        <p:spPr>
          <a:xfrm flipH="1">
            <a:off x="12280857" y="1749531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7" y="0"/>
                </a:moveTo>
                <a:lnTo>
                  <a:pt x="0" y="0"/>
                </a:lnTo>
                <a:lnTo>
                  <a:pt x="0" y="343848"/>
                </a:lnTo>
                <a:lnTo>
                  <a:pt x="1139647" y="343848"/>
                </a:lnTo>
                <a:lnTo>
                  <a:pt x="11396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6" name="TextBox 16"/>
          <p:cNvSpPr txBox="1"/>
          <p:nvPr/>
        </p:nvSpPr>
        <p:spPr>
          <a:xfrm>
            <a:off x="1502081" y="4454062"/>
            <a:ext cx="4971572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1 - STAGIU DE PRACTICĂ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17917" y="4365956"/>
            <a:ext cx="4762940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3 - MOBILITATE ELEVI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14481" y="3784612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9" name="Freeform 19"/>
          <p:cNvSpPr/>
          <p:nvPr/>
        </p:nvSpPr>
        <p:spPr>
          <a:xfrm>
            <a:off x="1155810" y="3904107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20" name="Group 20"/>
          <p:cNvGrpSpPr/>
          <p:nvPr/>
        </p:nvGrpSpPr>
        <p:grpSpPr>
          <a:xfrm>
            <a:off x="7517917" y="6509765"/>
            <a:ext cx="4971572" cy="781427"/>
            <a:chOff x="0" y="0"/>
            <a:chExt cx="3878378" cy="609600"/>
          </a:xfrm>
        </p:grpSpPr>
        <p:sp>
          <p:nvSpPr>
            <p:cNvPr id="21" name="Freeform 21"/>
            <p:cNvSpPr/>
            <p:nvPr/>
          </p:nvSpPr>
          <p:spPr>
            <a:xfrm>
              <a:off x="5297" y="0"/>
              <a:ext cx="3867784" cy="609600"/>
            </a:xfrm>
            <a:custGeom>
              <a:avLst/>
              <a:gdLst/>
              <a:ahLst/>
              <a:cxnLst/>
              <a:rect l="l" t="t" r="r" b="b"/>
              <a:pathLst>
                <a:path w="3867784" h="609600">
                  <a:moveTo>
                    <a:pt x="219704" y="0"/>
                  </a:moveTo>
                  <a:lnTo>
                    <a:pt x="3851280" y="0"/>
                  </a:lnTo>
                  <a:cubicBezTo>
                    <a:pt x="3856331" y="0"/>
                    <a:pt x="3861074" y="2428"/>
                    <a:pt x="3864027" y="6526"/>
                  </a:cubicBezTo>
                  <a:cubicBezTo>
                    <a:pt x="3866981" y="10623"/>
                    <a:pt x="3867784" y="15891"/>
                    <a:pt x="3866187" y="20683"/>
                  </a:cubicBezTo>
                  <a:lnTo>
                    <a:pt x="3676775" y="588917"/>
                  </a:lnTo>
                  <a:cubicBezTo>
                    <a:pt x="3672658" y="601269"/>
                    <a:pt x="3661099" y="609600"/>
                    <a:pt x="3648080" y="609600"/>
                  </a:cubicBezTo>
                  <a:lnTo>
                    <a:pt x="16504" y="609600"/>
                  </a:lnTo>
                  <a:cubicBezTo>
                    <a:pt x="11453" y="609600"/>
                    <a:pt x="6710" y="607172"/>
                    <a:pt x="3757" y="603074"/>
                  </a:cubicBezTo>
                  <a:cubicBezTo>
                    <a:pt x="803" y="598977"/>
                    <a:pt x="0" y="593709"/>
                    <a:pt x="1597" y="588917"/>
                  </a:cubicBezTo>
                  <a:lnTo>
                    <a:pt x="191009" y="20683"/>
                  </a:lnTo>
                  <a:cubicBezTo>
                    <a:pt x="195126" y="8331"/>
                    <a:pt x="206685" y="0"/>
                    <a:pt x="219704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517917" y="6795619"/>
            <a:ext cx="4971572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3 - CURS/TRAINING</a:t>
            </a:r>
          </a:p>
        </p:txBody>
      </p:sp>
      <p:sp>
        <p:nvSpPr>
          <p:cNvPr id="24" name="Freeform 24"/>
          <p:cNvSpPr/>
          <p:nvPr/>
        </p:nvSpPr>
        <p:spPr>
          <a:xfrm>
            <a:off x="7567948" y="6214275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5" name="Freeform 25"/>
          <p:cNvSpPr/>
          <p:nvPr/>
        </p:nvSpPr>
        <p:spPr>
          <a:xfrm>
            <a:off x="7709277" y="6333770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26" name="TextBox 26"/>
          <p:cNvSpPr txBox="1"/>
          <p:nvPr/>
        </p:nvSpPr>
        <p:spPr>
          <a:xfrm>
            <a:off x="3555672" y="9042533"/>
            <a:ext cx="8105906" cy="28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https://www.liceulsebis.ro/acreditare-erasmus-vet/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555672" y="8784428"/>
            <a:ext cx="2236160" cy="21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789" b="1">
                <a:solidFill>
                  <a:srgbClr val="2855B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Website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27184" y="962025"/>
            <a:ext cx="2635104" cy="60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73"/>
              </a:lnSpc>
            </a:pPr>
            <a:r>
              <a:rPr lang="en-US" sz="3552" b="1" spc="-117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Anul școlar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28972" y="1497448"/>
            <a:ext cx="1633316" cy="36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2"/>
              </a:lnSpc>
            </a:pPr>
            <a:r>
              <a:rPr lang="en-US" sz="2202" spc="61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2024-2025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4481" y="2455302"/>
            <a:ext cx="10963998" cy="72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1"/>
              </a:lnSpc>
            </a:pPr>
            <a:r>
              <a:rPr lang="en-US" sz="5990" b="1" spc="-197">
                <a:solidFill>
                  <a:srgbClr val="2855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 oportunități oferim?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0028" y="5066317"/>
            <a:ext cx="502160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14 ELEVI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PROFIL TEHNOLOGIC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Martie/Aprilie 2025, 14 zile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Cipru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23495" y="7495980"/>
            <a:ext cx="502160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1 CADRU DIDACTIC DE PREDARE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FORMARE PROFESIONALĂ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Mai 2025, 5 zile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Italia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41534" y="6527890"/>
            <a:ext cx="6092666" cy="957640"/>
            <a:chOff x="0" y="0"/>
            <a:chExt cx="3878378" cy="609600"/>
          </a:xfrm>
        </p:grpSpPr>
        <p:sp>
          <p:nvSpPr>
            <p:cNvPr id="34" name="Freeform 34"/>
            <p:cNvSpPr/>
            <p:nvPr/>
          </p:nvSpPr>
          <p:spPr>
            <a:xfrm>
              <a:off x="4322" y="0"/>
              <a:ext cx="3869734" cy="609600"/>
            </a:xfrm>
            <a:custGeom>
              <a:avLst/>
              <a:gdLst/>
              <a:ahLst/>
              <a:cxnLst/>
              <a:rect l="l" t="t" r="r" b="b"/>
              <a:pathLst>
                <a:path w="3869734" h="609600">
                  <a:moveTo>
                    <a:pt x="216668" y="0"/>
                  </a:moveTo>
                  <a:lnTo>
                    <a:pt x="3856266" y="0"/>
                  </a:lnTo>
                  <a:cubicBezTo>
                    <a:pt x="3860388" y="0"/>
                    <a:pt x="3864258" y="1981"/>
                    <a:pt x="3866668" y="5325"/>
                  </a:cubicBezTo>
                  <a:cubicBezTo>
                    <a:pt x="3869078" y="8668"/>
                    <a:pt x="3869734" y="12967"/>
                    <a:pt x="3868430" y="16877"/>
                  </a:cubicBezTo>
                  <a:lnTo>
                    <a:pt x="3676482" y="592723"/>
                  </a:lnTo>
                  <a:cubicBezTo>
                    <a:pt x="3673122" y="602802"/>
                    <a:pt x="3663690" y="609600"/>
                    <a:pt x="3653066" y="609600"/>
                  </a:cubicBezTo>
                  <a:lnTo>
                    <a:pt x="13468" y="609600"/>
                  </a:lnTo>
                  <a:cubicBezTo>
                    <a:pt x="9346" y="609600"/>
                    <a:pt x="5476" y="607619"/>
                    <a:pt x="3066" y="604275"/>
                  </a:cubicBezTo>
                  <a:cubicBezTo>
                    <a:pt x="656" y="600931"/>
                    <a:pt x="0" y="596633"/>
                    <a:pt x="1304" y="592723"/>
                  </a:cubicBezTo>
                  <a:lnTo>
                    <a:pt x="193252" y="16877"/>
                  </a:lnTo>
                  <a:cubicBezTo>
                    <a:pt x="196612" y="6798"/>
                    <a:pt x="206044" y="0"/>
                    <a:pt x="21666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1600" y="-47625"/>
              <a:ext cx="3675178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79165" y="6901849"/>
            <a:ext cx="4971572" cy="29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8"/>
              </a:lnSpc>
            </a:pPr>
            <a:r>
              <a:rPr lang="en-US" sz="2504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FLUX 1 - STAGIU DE PRACTICĂ</a:t>
            </a:r>
          </a:p>
        </p:txBody>
      </p:sp>
      <p:sp>
        <p:nvSpPr>
          <p:cNvPr id="37" name="Freeform 37"/>
          <p:cNvSpPr/>
          <p:nvPr/>
        </p:nvSpPr>
        <p:spPr>
          <a:xfrm>
            <a:off x="991566" y="6232399"/>
            <a:ext cx="628928" cy="590981"/>
          </a:xfrm>
          <a:custGeom>
            <a:avLst/>
            <a:gdLst/>
            <a:ahLst/>
            <a:cxnLst/>
            <a:rect l="l" t="t" r="r" b="b"/>
            <a:pathLst>
              <a:path w="628928" h="590981">
                <a:moveTo>
                  <a:pt x="0" y="0"/>
                </a:moveTo>
                <a:lnTo>
                  <a:pt x="628928" y="0"/>
                </a:lnTo>
                <a:lnTo>
                  <a:pt x="628928" y="590981"/>
                </a:lnTo>
                <a:lnTo>
                  <a:pt x="0" y="590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8" name="Freeform 38"/>
          <p:cNvSpPr/>
          <p:nvPr/>
        </p:nvSpPr>
        <p:spPr>
          <a:xfrm>
            <a:off x="1132894" y="6351894"/>
            <a:ext cx="346271" cy="351991"/>
          </a:xfrm>
          <a:custGeom>
            <a:avLst/>
            <a:gdLst/>
            <a:ahLst/>
            <a:cxnLst/>
            <a:rect l="l" t="t" r="r" b="b"/>
            <a:pathLst>
              <a:path w="346271" h="351991">
                <a:moveTo>
                  <a:pt x="0" y="0"/>
                </a:moveTo>
                <a:lnTo>
                  <a:pt x="346271" y="0"/>
                </a:lnTo>
                <a:lnTo>
                  <a:pt x="346271" y="351991"/>
                </a:lnTo>
                <a:lnTo>
                  <a:pt x="0" y="351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9" name="TextBox 39"/>
          <p:cNvSpPr txBox="1"/>
          <p:nvPr/>
        </p:nvSpPr>
        <p:spPr>
          <a:xfrm>
            <a:off x="1147113" y="7514105"/>
            <a:ext cx="502160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12 ELEVI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PROFIL MATE-INFO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Mai 2025, 14 zile</a:t>
            </a:r>
          </a:p>
          <a:p>
            <a:pPr marL="316695" lvl="1" indent="-158347" algn="just">
              <a:lnSpc>
                <a:spcPts val="1760"/>
              </a:lnSpc>
              <a:buFont typeface="Arial"/>
              <a:buChar char="•"/>
            </a:pPr>
            <a:r>
              <a:rPr lang="en-US" sz="146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Italia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6259" y="-2309898"/>
            <a:ext cx="11380283" cy="7258385"/>
            <a:chOff x="0" y="0"/>
            <a:chExt cx="1009097" cy="643606"/>
          </a:xfrm>
        </p:grpSpPr>
        <p:sp>
          <p:nvSpPr>
            <p:cNvPr id="3" name="Freeform 3"/>
            <p:cNvSpPr/>
            <p:nvPr/>
          </p:nvSpPr>
          <p:spPr>
            <a:xfrm>
              <a:off x="9611" y="0"/>
              <a:ext cx="989875" cy="643606"/>
            </a:xfrm>
            <a:custGeom>
              <a:avLst/>
              <a:gdLst/>
              <a:ahLst/>
              <a:cxnLst/>
              <a:rect l="l" t="t" r="r" b="b"/>
              <a:pathLst>
                <a:path w="989875" h="643606">
                  <a:moveTo>
                    <a:pt x="974787" y="360917"/>
                  </a:moveTo>
                  <a:lnTo>
                    <a:pt x="820985" y="604491"/>
                  </a:lnTo>
                  <a:cubicBezTo>
                    <a:pt x="805609" y="628840"/>
                    <a:pt x="778823" y="643606"/>
                    <a:pt x="750026" y="643606"/>
                  </a:cubicBezTo>
                  <a:lnTo>
                    <a:pt x="239849" y="643606"/>
                  </a:lnTo>
                  <a:cubicBezTo>
                    <a:pt x="211052" y="643606"/>
                    <a:pt x="184266" y="628840"/>
                    <a:pt x="168890" y="604491"/>
                  </a:cubicBezTo>
                  <a:lnTo>
                    <a:pt x="15088" y="360917"/>
                  </a:lnTo>
                  <a:cubicBezTo>
                    <a:pt x="0" y="337023"/>
                    <a:pt x="0" y="306582"/>
                    <a:pt x="15088" y="282688"/>
                  </a:cubicBezTo>
                  <a:lnTo>
                    <a:pt x="168890" y="39115"/>
                  </a:lnTo>
                  <a:cubicBezTo>
                    <a:pt x="184266" y="14765"/>
                    <a:pt x="211052" y="0"/>
                    <a:pt x="239849" y="0"/>
                  </a:cubicBezTo>
                  <a:lnTo>
                    <a:pt x="750026" y="0"/>
                  </a:lnTo>
                  <a:cubicBezTo>
                    <a:pt x="778823" y="0"/>
                    <a:pt x="805609" y="14765"/>
                    <a:pt x="820985" y="39115"/>
                  </a:cubicBezTo>
                  <a:lnTo>
                    <a:pt x="974787" y="282688"/>
                  </a:lnTo>
                  <a:cubicBezTo>
                    <a:pt x="989875" y="306582"/>
                    <a:pt x="989875" y="337023"/>
                    <a:pt x="974787" y="360917"/>
                  </a:cubicBezTo>
                  <a:close/>
                </a:path>
              </a:pathLst>
            </a:custGeom>
            <a:blipFill>
              <a:blip r:embed="rId2"/>
              <a:stretch>
                <a:fillRect l="329" t="-510" r="329" b="-51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4" name="Freeform 4"/>
          <p:cNvSpPr/>
          <p:nvPr/>
        </p:nvSpPr>
        <p:spPr>
          <a:xfrm>
            <a:off x="3656625" y="5199976"/>
            <a:ext cx="4870399" cy="791440"/>
          </a:xfrm>
          <a:custGeom>
            <a:avLst/>
            <a:gdLst/>
            <a:ahLst/>
            <a:cxnLst/>
            <a:rect l="l" t="t" r="r" b="b"/>
            <a:pathLst>
              <a:path w="4870399" h="791440">
                <a:moveTo>
                  <a:pt x="0" y="0"/>
                </a:moveTo>
                <a:lnTo>
                  <a:pt x="4870399" y="0"/>
                </a:lnTo>
                <a:lnTo>
                  <a:pt x="4870399" y="791439"/>
                </a:lnTo>
                <a:lnTo>
                  <a:pt x="0" y="791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5" name="Group 5"/>
          <p:cNvGrpSpPr/>
          <p:nvPr/>
        </p:nvGrpSpPr>
        <p:grpSpPr>
          <a:xfrm>
            <a:off x="1014481" y="4062996"/>
            <a:ext cx="2087464" cy="1149940"/>
            <a:chOff x="0" y="0"/>
            <a:chExt cx="1106595" cy="609600"/>
          </a:xfrm>
        </p:grpSpPr>
        <p:sp>
          <p:nvSpPr>
            <p:cNvPr id="6" name="Freeform 6"/>
            <p:cNvSpPr/>
            <p:nvPr/>
          </p:nvSpPr>
          <p:spPr>
            <a:xfrm>
              <a:off x="24330" y="0"/>
              <a:ext cx="1057936" cy="609600"/>
            </a:xfrm>
            <a:custGeom>
              <a:avLst/>
              <a:gdLst/>
              <a:ahLst/>
              <a:cxnLst/>
              <a:rect l="l" t="t" r="r" b="b"/>
              <a:pathLst>
                <a:path w="1057936" h="609600">
                  <a:moveTo>
                    <a:pt x="279007" y="0"/>
                  </a:moveTo>
                  <a:lnTo>
                    <a:pt x="982129" y="0"/>
                  </a:lnTo>
                  <a:cubicBezTo>
                    <a:pt x="1005328" y="0"/>
                    <a:pt x="1027114" y="11152"/>
                    <a:pt x="1040680" y="29973"/>
                  </a:cubicBezTo>
                  <a:cubicBezTo>
                    <a:pt x="1054245" y="48794"/>
                    <a:pt x="1057936" y="72989"/>
                    <a:pt x="1050599" y="94998"/>
                  </a:cubicBezTo>
                  <a:lnTo>
                    <a:pt x="910731" y="514602"/>
                  </a:lnTo>
                  <a:cubicBezTo>
                    <a:pt x="891821" y="571334"/>
                    <a:pt x="838729" y="609600"/>
                    <a:pt x="778928" y="609600"/>
                  </a:cubicBezTo>
                  <a:lnTo>
                    <a:pt x="75807" y="609600"/>
                  </a:lnTo>
                  <a:cubicBezTo>
                    <a:pt x="52607" y="609600"/>
                    <a:pt x="30821" y="598448"/>
                    <a:pt x="17256" y="579627"/>
                  </a:cubicBezTo>
                  <a:cubicBezTo>
                    <a:pt x="3690" y="560806"/>
                    <a:pt x="0" y="536611"/>
                    <a:pt x="7336" y="514602"/>
                  </a:cubicBezTo>
                  <a:lnTo>
                    <a:pt x="147204" y="94998"/>
                  </a:lnTo>
                  <a:cubicBezTo>
                    <a:pt x="166115" y="38266"/>
                    <a:pt x="219206" y="0"/>
                    <a:pt x="279007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903395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08637" y="4353344"/>
            <a:ext cx="1699153" cy="51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00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767137" y="4062996"/>
            <a:ext cx="7148029" cy="1149940"/>
            <a:chOff x="0" y="0"/>
            <a:chExt cx="3789275" cy="609600"/>
          </a:xfrm>
        </p:grpSpPr>
        <p:sp>
          <p:nvSpPr>
            <p:cNvPr id="10" name="Freeform 10"/>
            <p:cNvSpPr/>
            <p:nvPr/>
          </p:nvSpPr>
          <p:spPr>
            <a:xfrm>
              <a:off x="7105" y="0"/>
              <a:ext cx="3775065" cy="609600"/>
            </a:xfrm>
            <a:custGeom>
              <a:avLst/>
              <a:gdLst/>
              <a:ahLst/>
              <a:cxnLst/>
              <a:rect l="l" t="t" r="r" b="b"/>
              <a:pathLst>
                <a:path w="3775065" h="609600">
                  <a:moveTo>
                    <a:pt x="225338" y="0"/>
                  </a:moveTo>
                  <a:lnTo>
                    <a:pt x="3752927" y="0"/>
                  </a:lnTo>
                  <a:cubicBezTo>
                    <a:pt x="3759702" y="0"/>
                    <a:pt x="3766064" y="3257"/>
                    <a:pt x="3770026" y="8753"/>
                  </a:cubicBezTo>
                  <a:cubicBezTo>
                    <a:pt x="3773987" y="14250"/>
                    <a:pt x="3775065" y="21315"/>
                    <a:pt x="3772923" y="27743"/>
                  </a:cubicBezTo>
                  <a:lnTo>
                    <a:pt x="3588218" y="581857"/>
                  </a:lnTo>
                  <a:cubicBezTo>
                    <a:pt x="3582695" y="598425"/>
                    <a:pt x="3567191" y="609600"/>
                    <a:pt x="3549727" y="609600"/>
                  </a:cubicBezTo>
                  <a:lnTo>
                    <a:pt x="22138" y="609600"/>
                  </a:lnTo>
                  <a:cubicBezTo>
                    <a:pt x="15363" y="609600"/>
                    <a:pt x="9001" y="606343"/>
                    <a:pt x="5039" y="600847"/>
                  </a:cubicBezTo>
                  <a:cubicBezTo>
                    <a:pt x="1078" y="595350"/>
                    <a:pt x="0" y="588285"/>
                    <a:pt x="2143" y="581857"/>
                  </a:cubicBezTo>
                  <a:lnTo>
                    <a:pt x="186847" y="27743"/>
                  </a:lnTo>
                  <a:cubicBezTo>
                    <a:pt x="192370" y="11175"/>
                    <a:pt x="207874" y="0"/>
                    <a:pt x="22533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47625"/>
              <a:ext cx="3586075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656625" y="6774284"/>
            <a:ext cx="4870399" cy="791440"/>
          </a:xfrm>
          <a:custGeom>
            <a:avLst/>
            <a:gdLst/>
            <a:ahLst/>
            <a:cxnLst/>
            <a:rect l="l" t="t" r="r" b="b"/>
            <a:pathLst>
              <a:path w="4870399" h="791440">
                <a:moveTo>
                  <a:pt x="0" y="0"/>
                </a:moveTo>
                <a:lnTo>
                  <a:pt x="4870399" y="0"/>
                </a:lnTo>
                <a:lnTo>
                  <a:pt x="4870399" y="791439"/>
                </a:lnTo>
                <a:lnTo>
                  <a:pt x="0" y="791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3" name="Group 13"/>
          <p:cNvGrpSpPr/>
          <p:nvPr/>
        </p:nvGrpSpPr>
        <p:grpSpPr>
          <a:xfrm>
            <a:off x="1014481" y="5637304"/>
            <a:ext cx="2087464" cy="1149940"/>
            <a:chOff x="0" y="0"/>
            <a:chExt cx="1106595" cy="609600"/>
          </a:xfrm>
        </p:grpSpPr>
        <p:sp>
          <p:nvSpPr>
            <p:cNvPr id="14" name="Freeform 14"/>
            <p:cNvSpPr/>
            <p:nvPr/>
          </p:nvSpPr>
          <p:spPr>
            <a:xfrm>
              <a:off x="24330" y="0"/>
              <a:ext cx="1057936" cy="609600"/>
            </a:xfrm>
            <a:custGeom>
              <a:avLst/>
              <a:gdLst/>
              <a:ahLst/>
              <a:cxnLst/>
              <a:rect l="l" t="t" r="r" b="b"/>
              <a:pathLst>
                <a:path w="1057936" h="609600">
                  <a:moveTo>
                    <a:pt x="279007" y="0"/>
                  </a:moveTo>
                  <a:lnTo>
                    <a:pt x="982129" y="0"/>
                  </a:lnTo>
                  <a:cubicBezTo>
                    <a:pt x="1005328" y="0"/>
                    <a:pt x="1027114" y="11152"/>
                    <a:pt x="1040680" y="29973"/>
                  </a:cubicBezTo>
                  <a:cubicBezTo>
                    <a:pt x="1054245" y="48794"/>
                    <a:pt x="1057936" y="72989"/>
                    <a:pt x="1050599" y="94998"/>
                  </a:cubicBezTo>
                  <a:lnTo>
                    <a:pt x="910731" y="514602"/>
                  </a:lnTo>
                  <a:cubicBezTo>
                    <a:pt x="891821" y="571334"/>
                    <a:pt x="838729" y="609600"/>
                    <a:pt x="778928" y="609600"/>
                  </a:cubicBezTo>
                  <a:lnTo>
                    <a:pt x="75807" y="609600"/>
                  </a:lnTo>
                  <a:cubicBezTo>
                    <a:pt x="52607" y="609600"/>
                    <a:pt x="30821" y="598448"/>
                    <a:pt x="17256" y="579627"/>
                  </a:cubicBezTo>
                  <a:cubicBezTo>
                    <a:pt x="3690" y="560806"/>
                    <a:pt x="0" y="536611"/>
                    <a:pt x="7336" y="514602"/>
                  </a:cubicBezTo>
                  <a:lnTo>
                    <a:pt x="147204" y="94998"/>
                  </a:lnTo>
                  <a:cubicBezTo>
                    <a:pt x="166115" y="38266"/>
                    <a:pt x="219206" y="0"/>
                    <a:pt x="279007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47625"/>
              <a:ext cx="903395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08637" y="5927652"/>
            <a:ext cx="1699153" cy="51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00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767137" y="5637304"/>
            <a:ext cx="6523218" cy="1149940"/>
            <a:chOff x="0" y="0"/>
            <a:chExt cx="3458054" cy="609600"/>
          </a:xfrm>
        </p:grpSpPr>
        <p:sp>
          <p:nvSpPr>
            <p:cNvPr id="18" name="Freeform 18"/>
            <p:cNvSpPr/>
            <p:nvPr/>
          </p:nvSpPr>
          <p:spPr>
            <a:xfrm>
              <a:off x="7786" y="0"/>
              <a:ext cx="3442483" cy="609600"/>
            </a:xfrm>
            <a:custGeom>
              <a:avLst/>
              <a:gdLst/>
              <a:ahLst/>
              <a:cxnLst/>
              <a:rect l="l" t="t" r="r" b="b"/>
              <a:pathLst>
                <a:path w="3442483" h="609600">
                  <a:moveTo>
                    <a:pt x="227458" y="0"/>
                  </a:moveTo>
                  <a:lnTo>
                    <a:pt x="3418223" y="0"/>
                  </a:lnTo>
                  <a:cubicBezTo>
                    <a:pt x="3425647" y="0"/>
                    <a:pt x="3432619" y="3569"/>
                    <a:pt x="3436960" y="9592"/>
                  </a:cubicBezTo>
                  <a:cubicBezTo>
                    <a:pt x="3441301" y="15614"/>
                    <a:pt x="3442482" y="23357"/>
                    <a:pt x="3440135" y="30400"/>
                  </a:cubicBezTo>
                  <a:lnTo>
                    <a:pt x="3257201" y="579200"/>
                  </a:lnTo>
                  <a:cubicBezTo>
                    <a:pt x="3251150" y="597355"/>
                    <a:pt x="3234160" y="609600"/>
                    <a:pt x="3215023" y="609600"/>
                  </a:cubicBezTo>
                  <a:lnTo>
                    <a:pt x="24258" y="609600"/>
                  </a:lnTo>
                  <a:cubicBezTo>
                    <a:pt x="16834" y="609600"/>
                    <a:pt x="9863" y="606031"/>
                    <a:pt x="5522" y="600008"/>
                  </a:cubicBezTo>
                  <a:cubicBezTo>
                    <a:pt x="1181" y="593986"/>
                    <a:pt x="0" y="586243"/>
                    <a:pt x="2347" y="579200"/>
                  </a:cubicBezTo>
                  <a:lnTo>
                    <a:pt x="185281" y="30400"/>
                  </a:lnTo>
                  <a:cubicBezTo>
                    <a:pt x="191332" y="12245"/>
                    <a:pt x="208322" y="0"/>
                    <a:pt x="22745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47625"/>
              <a:ext cx="3254854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015953" y="6501987"/>
            <a:ext cx="4870399" cy="791440"/>
          </a:xfrm>
          <a:custGeom>
            <a:avLst/>
            <a:gdLst/>
            <a:ahLst/>
            <a:cxnLst/>
            <a:rect l="l" t="t" r="r" b="b"/>
            <a:pathLst>
              <a:path w="4870399" h="791440">
                <a:moveTo>
                  <a:pt x="0" y="0"/>
                </a:moveTo>
                <a:lnTo>
                  <a:pt x="4870399" y="0"/>
                </a:lnTo>
                <a:lnTo>
                  <a:pt x="4870399" y="791439"/>
                </a:lnTo>
                <a:lnTo>
                  <a:pt x="0" y="791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21" name="Group 21"/>
          <p:cNvGrpSpPr/>
          <p:nvPr/>
        </p:nvGrpSpPr>
        <p:grpSpPr>
          <a:xfrm>
            <a:off x="9373809" y="5365008"/>
            <a:ext cx="2087464" cy="1149940"/>
            <a:chOff x="0" y="0"/>
            <a:chExt cx="1106595" cy="609600"/>
          </a:xfrm>
        </p:grpSpPr>
        <p:sp>
          <p:nvSpPr>
            <p:cNvPr id="22" name="Freeform 22"/>
            <p:cNvSpPr/>
            <p:nvPr/>
          </p:nvSpPr>
          <p:spPr>
            <a:xfrm>
              <a:off x="24330" y="0"/>
              <a:ext cx="1057936" cy="609600"/>
            </a:xfrm>
            <a:custGeom>
              <a:avLst/>
              <a:gdLst/>
              <a:ahLst/>
              <a:cxnLst/>
              <a:rect l="l" t="t" r="r" b="b"/>
              <a:pathLst>
                <a:path w="1057936" h="609600">
                  <a:moveTo>
                    <a:pt x="279007" y="0"/>
                  </a:moveTo>
                  <a:lnTo>
                    <a:pt x="982129" y="0"/>
                  </a:lnTo>
                  <a:cubicBezTo>
                    <a:pt x="1005328" y="0"/>
                    <a:pt x="1027114" y="11152"/>
                    <a:pt x="1040680" y="29973"/>
                  </a:cubicBezTo>
                  <a:cubicBezTo>
                    <a:pt x="1054245" y="48794"/>
                    <a:pt x="1057936" y="72989"/>
                    <a:pt x="1050599" y="94998"/>
                  </a:cubicBezTo>
                  <a:lnTo>
                    <a:pt x="910731" y="514602"/>
                  </a:lnTo>
                  <a:cubicBezTo>
                    <a:pt x="891821" y="571334"/>
                    <a:pt x="838729" y="609600"/>
                    <a:pt x="778928" y="609600"/>
                  </a:cubicBezTo>
                  <a:lnTo>
                    <a:pt x="75807" y="609600"/>
                  </a:lnTo>
                  <a:cubicBezTo>
                    <a:pt x="52607" y="609600"/>
                    <a:pt x="30821" y="598448"/>
                    <a:pt x="17256" y="579627"/>
                  </a:cubicBezTo>
                  <a:cubicBezTo>
                    <a:pt x="3690" y="560806"/>
                    <a:pt x="0" y="536611"/>
                    <a:pt x="7336" y="514602"/>
                  </a:cubicBezTo>
                  <a:lnTo>
                    <a:pt x="147204" y="94998"/>
                  </a:lnTo>
                  <a:cubicBezTo>
                    <a:pt x="166115" y="38266"/>
                    <a:pt x="219206" y="0"/>
                    <a:pt x="279007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47625"/>
              <a:ext cx="903395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567965" y="5655355"/>
            <a:ext cx="1699153" cy="51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00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126465" y="5365008"/>
            <a:ext cx="6523218" cy="1149940"/>
            <a:chOff x="0" y="0"/>
            <a:chExt cx="3458054" cy="609600"/>
          </a:xfrm>
        </p:grpSpPr>
        <p:sp>
          <p:nvSpPr>
            <p:cNvPr id="26" name="Freeform 26"/>
            <p:cNvSpPr/>
            <p:nvPr/>
          </p:nvSpPr>
          <p:spPr>
            <a:xfrm>
              <a:off x="7786" y="0"/>
              <a:ext cx="3442483" cy="609600"/>
            </a:xfrm>
            <a:custGeom>
              <a:avLst/>
              <a:gdLst/>
              <a:ahLst/>
              <a:cxnLst/>
              <a:rect l="l" t="t" r="r" b="b"/>
              <a:pathLst>
                <a:path w="3442483" h="609600">
                  <a:moveTo>
                    <a:pt x="227458" y="0"/>
                  </a:moveTo>
                  <a:lnTo>
                    <a:pt x="3418223" y="0"/>
                  </a:lnTo>
                  <a:cubicBezTo>
                    <a:pt x="3425647" y="0"/>
                    <a:pt x="3432619" y="3569"/>
                    <a:pt x="3436960" y="9592"/>
                  </a:cubicBezTo>
                  <a:cubicBezTo>
                    <a:pt x="3441301" y="15614"/>
                    <a:pt x="3442482" y="23357"/>
                    <a:pt x="3440135" y="30400"/>
                  </a:cubicBezTo>
                  <a:lnTo>
                    <a:pt x="3257201" y="579200"/>
                  </a:lnTo>
                  <a:cubicBezTo>
                    <a:pt x="3251150" y="597355"/>
                    <a:pt x="3234160" y="609600"/>
                    <a:pt x="3215023" y="609600"/>
                  </a:cubicBezTo>
                  <a:lnTo>
                    <a:pt x="24258" y="609600"/>
                  </a:lnTo>
                  <a:cubicBezTo>
                    <a:pt x="16834" y="609600"/>
                    <a:pt x="9863" y="606031"/>
                    <a:pt x="5522" y="600008"/>
                  </a:cubicBezTo>
                  <a:cubicBezTo>
                    <a:pt x="1181" y="593986"/>
                    <a:pt x="0" y="586243"/>
                    <a:pt x="2347" y="579200"/>
                  </a:cubicBezTo>
                  <a:lnTo>
                    <a:pt x="185281" y="30400"/>
                  </a:lnTo>
                  <a:cubicBezTo>
                    <a:pt x="191332" y="12245"/>
                    <a:pt x="208322" y="0"/>
                    <a:pt x="22745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47625"/>
              <a:ext cx="3254854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015953" y="8076295"/>
            <a:ext cx="4870399" cy="791440"/>
          </a:xfrm>
          <a:custGeom>
            <a:avLst/>
            <a:gdLst/>
            <a:ahLst/>
            <a:cxnLst/>
            <a:rect l="l" t="t" r="r" b="b"/>
            <a:pathLst>
              <a:path w="4870399" h="791440">
                <a:moveTo>
                  <a:pt x="0" y="0"/>
                </a:moveTo>
                <a:lnTo>
                  <a:pt x="4870399" y="0"/>
                </a:lnTo>
                <a:lnTo>
                  <a:pt x="4870399" y="791439"/>
                </a:lnTo>
                <a:lnTo>
                  <a:pt x="0" y="791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29" name="Group 29"/>
          <p:cNvGrpSpPr/>
          <p:nvPr/>
        </p:nvGrpSpPr>
        <p:grpSpPr>
          <a:xfrm>
            <a:off x="9373809" y="6939316"/>
            <a:ext cx="2087464" cy="1149940"/>
            <a:chOff x="0" y="0"/>
            <a:chExt cx="1106595" cy="609600"/>
          </a:xfrm>
        </p:grpSpPr>
        <p:sp>
          <p:nvSpPr>
            <p:cNvPr id="30" name="Freeform 30"/>
            <p:cNvSpPr/>
            <p:nvPr/>
          </p:nvSpPr>
          <p:spPr>
            <a:xfrm>
              <a:off x="24330" y="0"/>
              <a:ext cx="1057936" cy="609600"/>
            </a:xfrm>
            <a:custGeom>
              <a:avLst/>
              <a:gdLst/>
              <a:ahLst/>
              <a:cxnLst/>
              <a:rect l="l" t="t" r="r" b="b"/>
              <a:pathLst>
                <a:path w="1057936" h="609600">
                  <a:moveTo>
                    <a:pt x="279007" y="0"/>
                  </a:moveTo>
                  <a:lnTo>
                    <a:pt x="982129" y="0"/>
                  </a:lnTo>
                  <a:cubicBezTo>
                    <a:pt x="1005328" y="0"/>
                    <a:pt x="1027114" y="11152"/>
                    <a:pt x="1040680" y="29973"/>
                  </a:cubicBezTo>
                  <a:cubicBezTo>
                    <a:pt x="1054245" y="48794"/>
                    <a:pt x="1057936" y="72989"/>
                    <a:pt x="1050599" y="94998"/>
                  </a:cubicBezTo>
                  <a:lnTo>
                    <a:pt x="910731" y="514602"/>
                  </a:lnTo>
                  <a:cubicBezTo>
                    <a:pt x="891821" y="571334"/>
                    <a:pt x="838729" y="609600"/>
                    <a:pt x="778928" y="609600"/>
                  </a:cubicBezTo>
                  <a:lnTo>
                    <a:pt x="75807" y="609600"/>
                  </a:lnTo>
                  <a:cubicBezTo>
                    <a:pt x="52607" y="609600"/>
                    <a:pt x="30821" y="598448"/>
                    <a:pt x="17256" y="579627"/>
                  </a:cubicBezTo>
                  <a:cubicBezTo>
                    <a:pt x="3690" y="560806"/>
                    <a:pt x="0" y="536611"/>
                    <a:pt x="7336" y="514602"/>
                  </a:cubicBezTo>
                  <a:lnTo>
                    <a:pt x="147204" y="94998"/>
                  </a:lnTo>
                  <a:cubicBezTo>
                    <a:pt x="166115" y="38266"/>
                    <a:pt x="219206" y="0"/>
                    <a:pt x="279007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47625"/>
              <a:ext cx="903395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567965" y="7229663"/>
            <a:ext cx="1699153" cy="51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300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4.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126465" y="6939316"/>
            <a:ext cx="6523218" cy="1149940"/>
            <a:chOff x="0" y="0"/>
            <a:chExt cx="3458054" cy="609600"/>
          </a:xfrm>
        </p:grpSpPr>
        <p:sp>
          <p:nvSpPr>
            <p:cNvPr id="34" name="Freeform 34"/>
            <p:cNvSpPr/>
            <p:nvPr/>
          </p:nvSpPr>
          <p:spPr>
            <a:xfrm>
              <a:off x="7786" y="0"/>
              <a:ext cx="3442483" cy="609600"/>
            </a:xfrm>
            <a:custGeom>
              <a:avLst/>
              <a:gdLst/>
              <a:ahLst/>
              <a:cxnLst/>
              <a:rect l="l" t="t" r="r" b="b"/>
              <a:pathLst>
                <a:path w="3442483" h="609600">
                  <a:moveTo>
                    <a:pt x="227458" y="0"/>
                  </a:moveTo>
                  <a:lnTo>
                    <a:pt x="3418223" y="0"/>
                  </a:lnTo>
                  <a:cubicBezTo>
                    <a:pt x="3425647" y="0"/>
                    <a:pt x="3432619" y="3569"/>
                    <a:pt x="3436960" y="9592"/>
                  </a:cubicBezTo>
                  <a:cubicBezTo>
                    <a:pt x="3441301" y="15614"/>
                    <a:pt x="3442482" y="23357"/>
                    <a:pt x="3440135" y="30400"/>
                  </a:cubicBezTo>
                  <a:lnTo>
                    <a:pt x="3257201" y="579200"/>
                  </a:lnTo>
                  <a:cubicBezTo>
                    <a:pt x="3251150" y="597355"/>
                    <a:pt x="3234160" y="609600"/>
                    <a:pt x="3215023" y="609600"/>
                  </a:cubicBezTo>
                  <a:lnTo>
                    <a:pt x="24258" y="609600"/>
                  </a:lnTo>
                  <a:cubicBezTo>
                    <a:pt x="16834" y="609600"/>
                    <a:pt x="9863" y="606031"/>
                    <a:pt x="5522" y="600008"/>
                  </a:cubicBezTo>
                  <a:cubicBezTo>
                    <a:pt x="1181" y="593986"/>
                    <a:pt x="0" y="586243"/>
                    <a:pt x="2347" y="579200"/>
                  </a:cubicBezTo>
                  <a:lnTo>
                    <a:pt x="185281" y="30400"/>
                  </a:lnTo>
                  <a:cubicBezTo>
                    <a:pt x="191332" y="12245"/>
                    <a:pt x="208322" y="0"/>
                    <a:pt x="227458" y="0"/>
                  </a:cubicBezTo>
                  <a:close/>
                </a:path>
              </a:pathLst>
            </a:custGeom>
            <a:solidFill>
              <a:srgbClr val="2855BF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1600" y="-47625"/>
              <a:ext cx="3254854" cy="657225"/>
            </a:xfrm>
            <a:prstGeom prst="rect">
              <a:avLst/>
            </a:prstGeom>
          </p:spPr>
          <p:txBody>
            <a:bodyPr lIns="44760" tIns="44760" rIns="44760" bIns="4476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545895" y="8714450"/>
            <a:ext cx="699348" cy="657152"/>
          </a:xfrm>
          <a:custGeom>
            <a:avLst/>
            <a:gdLst/>
            <a:ahLst/>
            <a:cxnLst/>
            <a:rect l="l" t="t" r="r" b="b"/>
            <a:pathLst>
              <a:path w="699348" h="657152">
                <a:moveTo>
                  <a:pt x="0" y="0"/>
                </a:moveTo>
                <a:lnTo>
                  <a:pt x="699348" y="0"/>
                </a:lnTo>
                <a:lnTo>
                  <a:pt x="699348" y="657152"/>
                </a:lnTo>
                <a:lnTo>
                  <a:pt x="0" y="657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7" name="Freeform 37"/>
          <p:cNvSpPr/>
          <p:nvPr/>
        </p:nvSpPr>
        <p:spPr>
          <a:xfrm>
            <a:off x="1694586" y="8842043"/>
            <a:ext cx="401966" cy="401966"/>
          </a:xfrm>
          <a:custGeom>
            <a:avLst/>
            <a:gdLst/>
            <a:ahLst/>
            <a:cxnLst/>
            <a:rect l="l" t="t" r="r" b="b"/>
            <a:pathLst>
              <a:path w="401966" h="401966">
                <a:moveTo>
                  <a:pt x="0" y="0"/>
                </a:moveTo>
                <a:lnTo>
                  <a:pt x="401966" y="0"/>
                </a:lnTo>
                <a:lnTo>
                  <a:pt x="401966" y="401966"/>
                </a:lnTo>
                <a:lnTo>
                  <a:pt x="0" y="40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8" name="AutoShape 38"/>
          <p:cNvSpPr/>
          <p:nvPr/>
        </p:nvSpPr>
        <p:spPr>
          <a:xfrm>
            <a:off x="1246737" y="8663055"/>
            <a:ext cx="0" cy="691416"/>
          </a:xfrm>
          <a:prstGeom prst="line">
            <a:avLst/>
          </a:prstGeom>
          <a:ln w="76200" cap="rnd">
            <a:solidFill>
              <a:srgbClr val="0304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sp>
        <p:nvSpPr>
          <p:cNvPr id="39" name="Freeform 39"/>
          <p:cNvSpPr/>
          <p:nvPr/>
        </p:nvSpPr>
        <p:spPr>
          <a:xfrm>
            <a:off x="6916465" y="9124909"/>
            <a:ext cx="13127500" cy="2166038"/>
          </a:xfrm>
          <a:custGeom>
            <a:avLst/>
            <a:gdLst/>
            <a:ahLst/>
            <a:cxnLst/>
            <a:rect l="l" t="t" r="r" b="b"/>
            <a:pathLst>
              <a:path w="13127500" h="2166038">
                <a:moveTo>
                  <a:pt x="0" y="0"/>
                </a:moveTo>
                <a:lnTo>
                  <a:pt x="13127500" y="0"/>
                </a:lnTo>
                <a:lnTo>
                  <a:pt x="13127500" y="2166038"/>
                </a:lnTo>
                <a:lnTo>
                  <a:pt x="0" y="2166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0" name="Freeform 40"/>
          <p:cNvSpPr/>
          <p:nvPr/>
        </p:nvSpPr>
        <p:spPr>
          <a:xfrm flipH="1">
            <a:off x="16510036" y="9371602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7" y="0"/>
                </a:moveTo>
                <a:lnTo>
                  <a:pt x="0" y="0"/>
                </a:lnTo>
                <a:lnTo>
                  <a:pt x="0" y="343849"/>
                </a:lnTo>
                <a:lnTo>
                  <a:pt x="1139647" y="343849"/>
                </a:lnTo>
                <a:lnTo>
                  <a:pt x="11396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1" name="Freeform 41"/>
          <p:cNvSpPr/>
          <p:nvPr/>
        </p:nvSpPr>
        <p:spPr>
          <a:xfrm flipH="1">
            <a:off x="7387377" y="1319294"/>
            <a:ext cx="1139647" cy="343849"/>
          </a:xfrm>
          <a:custGeom>
            <a:avLst/>
            <a:gdLst/>
            <a:ahLst/>
            <a:cxnLst/>
            <a:rect l="l" t="t" r="r" b="b"/>
            <a:pathLst>
              <a:path w="1139647" h="343849">
                <a:moveTo>
                  <a:pt x="1139647" y="0"/>
                </a:moveTo>
                <a:lnTo>
                  <a:pt x="0" y="0"/>
                </a:lnTo>
                <a:lnTo>
                  <a:pt x="0" y="343849"/>
                </a:lnTo>
                <a:lnTo>
                  <a:pt x="1139647" y="343849"/>
                </a:lnTo>
                <a:lnTo>
                  <a:pt x="11396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2" name="TextBox 42"/>
          <p:cNvSpPr txBox="1"/>
          <p:nvPr/>
        </p:nvSpPr>
        <p:spPr>
          <a:xfrm>
            <a:off x="1026485" y="1547894"/>
            <a:ext cx="6360892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6"/>
              </a:lnSpc>
            </a:pPr>
            <a:r>
              <a:rPr lang="en-US" sz="7489" b="1" spc="-247">
                <a:solidFill>
                  <a:srgbClr val="0304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PROCES DE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14481" y="2508056"/>
            <a:ext cx="7512542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6"/>
              </a:lnSpc>
            </a:pPr>
            <a:r>
              <a:rPr lang="en-US" sz="7489" b="1" spc="-247">
                <a:solidFill>
                  <a:srgbClr val="2855B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SELECȚIE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350679" y="9059664"/>
            <a:ext cx="5249626" cy="28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2296">
                <a:solidFill>
                  <a:srgbClr val="03045A"/>
                </a:solidFill>
                <a:latin typeface="Open Sauce"/>
                <a:ea typeface="Open Sauce"/>
                <a:cs typeface="Open Sauce"/>
                <a:sym typeface="Open Sauce"/>
              </a:rPr>
              <a:t>https://www.liceulsebis.ro/erasmus/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350679" y="8801560"/>
            <a:ext cx="2236160" cy="21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789" b="1">
                <a:solidFill>
                  <a:srgbClr val="2855B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Website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282495" y="4474259"/>
            <a:ext cx="6285469" cy="39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1"/>
              </a:lnSpc>
            </a:pPr>
            <a:r>
              <a:rPr lang="en-US" sz="319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Evaluarea calitativă a dosarelor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390995" y="5927311"/>
            <a:ext cx="5693764" cy="590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3"/>
              </a:lnSpc>
            </a:pPr>
            <a:r>
              <a:rPr lang="en-US" sz="261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Test de evaluare a competențelor de comunicare în limba engleză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907535" y="7354818"/>
            <a:ext cx="5087235" cy="35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261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Interviu motivațional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737498" y="5743904"/>
            <a:ext cx="5693764" cy="590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3"/>
              </a:lnSpc>
            </a:pPr>
            <a:r>
              <a:rPr lang="en-US" sz="261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Probă practică de evaluare a competențelor digitale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90707" y="1097113"/>
            <a:ext cx="768593" cy="737849"/>
          </a:xfrm>
          <a:custGeom>
            <a:avLst/>
            <a:gdLst/>
            <a:ahLst/>
            <a:cxnLst/>
            <a:rect l="l" t="t" r="r" b="b"/>
            <a:pathLst>
              <a:path w="768593" h="737849">
                <a:moveTo>
                  <a:pt x="0" y="0"/>
                </a:moveTo>
                <a:lnTo>
                  <a:pt x="768593" y="0"/>
                </a:lnTo>
                <a:lnTo>
                  <a:pt x="768593" y="737849"/>
                </a:lnTo>
                <a:lnTo>
                  <a:pt x="0" y="73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Freeform 3"/>
          <p:cNvSpPr/>
          <p:nvPr/>
        </p:nvSpPr>
        <p:spPr>
          <a:xfrm>
            <a:off x="5086350" y="1061772"/>
            <a:ext cx="6042659" cy="981932"/>
          </a:xfrm>
          <a:custGeom>
            <a:avLst/>
            <a:gdLst/>
            <a:ahLst/>
            <a:cxnLst/>
            <a:rect l="l" t="t" r="r" b="b"/>
            <a:pathLst>
              <a:path w="6042659" h="981932">
                <a:moveTo>
                  <a:pt x="0" y="0"/>
                </a:moveTo>
                <a:lnTo>
                  <a:pt x="6042659" y="0"/>
                </a:lnTo>
                <a:lnTo>
                  <a:pt x="6042659" y="981932"/>
                </a:lnTo>
                <a:lnTo>
                  <a:pt x="0" y="98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" name="Freeform 4"/>
          <p:cNvSpPr/>
          <p:nvPr/>
        </p:nvSpPr>
        <p:spPr>
          <a:xfrm flipH="1">
            <a:off x="-3288639" y="-241513"/>
            <a:ext cx="15290360" cy="1337907"/>
          </a:xfrm>
          <a:custGeom>
            <a:avLst/>
            <a:gdLst/>
            <a:ahLst/>
            <a:cxnLst/>
            <a:rect l="l" t="t" r="r" b="b"/>
            <a:pathLst>
              <a:path w="15290360" h="1337907">
                <a:moveTo>
                  <a:pt x="15290361" y="0"/>
                </a:moveTo>
                <a:lnTo>
                  <a:pt x="0" y="0"/>
                </a:lnTo>
                <a:lnTo>
                  <a:pt x="0" y="1337907"/>
                </a:lnTo>
                <a:lnTo>
                  <a:pt x="15290361" y="1337907"/>
                </a:lnTo>
                <a:lnTo>
                  <a:pt x="1529036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" name="Freeform 5"/>
          <p:cNvSpPr/>
          <p:nvPr/>
        </p:nvSpPr>
        <p:spPr>
          <a:xfrm flipH="1">
            <a:off x="11583340" y="784210"/>
            <a:ext cx="1240952" cy="374414"/>
          </a:xfrm>
          <a:custGeom>
            <a:avLst/>
            <a:gdLst/>
            <a:ahLst/>
            <a:cxnLst/>
            <a:rect l="l" t="t" r="r" b="b"/>
            <a:pathLst>
              <a:path w="1240952" h="374414">
                <a:moveTo>
                  <a:pt x="1240952" y="0"/>
                </a:moveTo>
                <a:lnTo>
                  <a:pt x="0" y="0"/>
                </a:lnTo>
                <a:lnTo>
                  <a:pt x="0" y="374414"/>
                </a:lnTo>
                <a:lnTo>
                  <a:pt x="1240952" y="374414"/>
                </a:lnTo>
                <a:lnTo>
                  <a:pt x="12409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6" name="Group 6"/>
          <p:cNvGrpSpPr/>
          <p:nvPr/>
        </p:nvGrpSpPr>
        <p:grpSpPr>
          <a:xfrm>
            <a:off x="2704759" y="2409860"/>
            <a:ext cx="18812679" cy="9397789"/>
            <a:chOff x="0" y="0"/>
            <a:chExt cx="1288382" cy="643606"/>
          </a:xfrm>
        </p:grpSpPr>
        <p:sp>
          <p:nvSpPr>
            <p:cNvPr id="7" name="Freeform 7"/>
            <p:cNvSpPr/>
            <p:nvPr/>
          </p:nvSpPr>
          <p:spPr>
            <a:xfrm>
              <a:off x="5814" y="0"/>
              <a:ext cx="1276755" cy="643606"/>
            </a:xfrm>
            <a:custGeom>
              <a:avLst/>
              <a:gdLst/>
              <a:ahLst/>
              <a:cxnLst/>
              <a:rect l="l" t="t" r="r" b="b"/>
              <a:pathLst>
                <a:path w="1276755" h="643606">
                  <a:moveTo>
                    <a:pt x="1267628" y="345464"/>
                  </a:moveTo>
                  <a:lnTo>
                    <a:pt x="1094309" y="619944"/>
                  </a:lnTo>
                  <a:cubicBezTo>
                    <a:pt x="1085009" y="634674"/>
                    <a:pt x="1068805" y="643606"/>
                    <a:pt x="1051385" y="643606"/>
                  </a:cubicBezTo>
                  <a:lnTo>
                    <a:pt x="225370" y="643606"/>
                  </a:lnTo>
                  <a:cubicBezTo>
                    <a:pt x="207950" y="643606"/>
                    <a:pt x="191746" y="634674"/>
                    <a:pt x="182445" y="619944"/>
                  </a:cubicBezTo>
                  <a:lnTo>
                    <a:pt x="9127" y="345464"/>
                  </a:lnTo>
                  <a:cubicBezTo>
                    <a:pt x="0" y="331010"/>
                    <a:pt x="0" y="312595"/>
                    <a:pt x="9127" y="298141"/>
                  </a:cubicBezTo>
                  <a:lnTo>
                    <a:pt x="182445" y="23661"/>
                  </a:lnTo>
                  <a:cubicBezTo>
                    <a:pt x="191746" y="8932"/>
                    <a:pt x="207950" y="0"/>
                    <a:pt x="225370" y="0"/>
                  </a:cubicBezTo>
                  <a:lnTo>
                    <a:pt x="1051385" y="0"/>
                  </a:lnTo>
                  <a:cubicBezTo>
                    <a:pt x="1068805" y="0"/>
                    <a:pt x="1085009" y="8932"/>
                    <a:pt x="1094309" y="23661"/>
                  </a:cubicBezTo>
                  <a:lnTo>
                    <a:pt x="1267628" y="298141"/>
                  </a:lnTo>
                  <a:cubicBezTo>
                    <a:pt x="1276755" y="312595"/>
                    <a:pt x="1276755" y="331010"/>
                    <a:pt x="1267628" y="345464"/>
                  </a:cubicBezTo>
                  <a:close/>
                </a:path>
              </a:pathLst>
            </a:custGeom>
            <a:blipFill>
              <a:blip r:embed="rId9">
                <a:alphaModFix amt="39000"/>
              </a:blip>
              <a:stretch>
                <a:fillRect l="372" t="-15398" r="372" b="-1539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Freeform 8"/>
          <p:cNvSpPr/>
          <p:nvPr/>
        </p:nvSpPr>
        <p:spPr>
          <a:xfrm>
            <a:off x="-4819969" y="7495977"/>
            <a:ext cx="11911119" cy="1935557"/>
          </a:xfrm>
          <a:custGeom>
            <a:avLst/>
            <a:gdLst/>
            <a:ahLst/>
            <a:cxnLst/>
            <a:rect l="l" t="t" r="r" b="b"/>
            <a:pathLst>
              <a:path w="11911119" h="1935557">
                <a:moveTo>
                  <a:pt x="0" y="0"/>
                </a:moveTo>
                <a:lnTo>
                  <a:pt x="11911119" y="0"/>
                </a:lnTo>
                <a:lnTo>
                  <a:pt x="11911119" y="1935557"/>
                </a:lnTo>
                <a:lnTo>
                  <a:pt x="0" y="1935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9" name="Group 9"/>
          <p:cNvGrpSpPr/>
          <p:nvPr/>
        </p:nvGrpSpPr>
        <p:grpSpPr>
          <a:xfrm>
            <a:off x="-5540277" y="3609351"/>
            <a:ext cx="16838458" cy="3896151"/>
            <a:chOff x="0" y="0"/>
            <a:chExt cx="2634581" cy="609600"/>
          </a:xfrm>
        </p:grpSpPr>
        <p:sp>
          <p:nvSpPr>
            <p:cNvPr id="10" name="Freeform 10"/>
            <p:cNvSpPr/>
            <p:nvPr/>
          </p:nvSpPr>
          <p:spPr>
            <a:xfrm>
              <a:off x="8378" y="0"/>
              <a:ext cx="2617825" cy="609600"/>
            </a:xfrm>
            <a:custGeom>
              <a:avLst/>
              <a:gdLst/>
              <a:ahLst/>
              <a:cxnLst/>
              <a:rect l="l" t="t" r="r" b="b"/>
              <a:pathLst>
                <a:path w="2617825" h="609600">
                  <a:moveTo>
                    <a:pt x="229305" y="0"/>
                  </a:moveTo>
                  <a:lnTo>
                    <a:pt x="2591720" y="0"/>
                  </a:lnTo>
                  <a:cubicBezTo>
                    <a:pt x="2599709" y="0"/>
                    <a:pt x="2607211" y="3840"/>
                    <a:pt x="2611882" y="10322"/>
                  </a:cubicBezTo>
                  <a:cubicBezTo>
                    <a:pt x="2616554" y="16803"/>
                    <a:pt x="2617825" y="25134"/>
                    <a:pt x="2615298" y="32714"/>
                  </a:cubicBezTo>
                  <a:lnTo>
                    <a:pt x="2433907" y="576886"/>
                  </a:lnTo>
                  <a:cubicBezTo>
                    <a:pt x="2427395" y="596423"/>
                    <a:pt x="2409113" y="609600"/>
                    <a:pt x="2388520" y="609600"/>
                  </a:cubicBezTo>
                  <a:lnTo>
                    <a:pt x="26105" y="609600"/>
                  </a:lnTo>
                  <a:cubicBezTo>
                    <a:pt x="18116" y="609600"/>
                    <a:pt x="10614" y="605760"/>
                    <a:pt x="5943" y="599278"/>
                  </a:cubicBezTo>
                  <a:cubicBezTo>
                    <a:pt x="1271" y="592797"/>
                    <a:pt x="0" y="584466"/>
                    <a:pt x="2527" y="576886"/>
                  </a:cubicBezTo>
                  <a:lnTo>
                    <a:pt x="183917" y="32714"/>
                  </a:lnTo>
                  <a:cubicBezTo>
                    <a:pt x="190430" y="13177"/>
                    <a:pt x="208712" y="0"/>
                    <a:pt x="229305" y="0"/>
                  </a:cubicBezTo>
                  <a:close/>
                </a:path>
              </a:pathLst>
            </a:custGeom>
            <a:solidFill>
              <a:srgbClr val="03045A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47625"/>
              <a:ext cx="2431381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2219464" y="9232556"/>
            <a:ext cx="1318977" cy="397955"/>
          </a:xfrm>
          <a:custGeom>
            <a:avLst/>
            <a:gdLst/>
            <a:ahLst/>
            <a:cxnLst/>
            <a:rect l="l" t="t" r="r" b="b"/>
            <a:pathLst>
              <a:path w="1318977" h="397955">
                <a:moveTo>
                  <a:pt x="1318976" y="0"/>
                </a:moveTo>
                <a:lnTo>
                  <a:pt x="0" y="0"/>
                </a:lnTo>
                <a:lnTo>
                  <a:pt x="0" y="397955"/>
                </a:lnTo>
                <a:lnTo>
                  <a:pt x="1318976" y="397955"/>
                </a:lnTo>
                <a:lnTo>
                  <a:pt x="13189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04552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3" name="TextBox 13"/>
          <p:cNvSpPr txBox="1"/>
          <p:nvPr/>
        </p:nvSpPr>
        <p:spPr>
          <a:xfrm>
            <a:off x="13423961" y="351241"/>
            <a:ext cx="2776656" cy="195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41"/>
              </a:lnSpc>
            </a:pPr>
            <a:r>
              <a:rPr lang="en-US" sz="3743" b="1" spc="-123">
                <a:solidFill>
                  <a:srgbClr val="03045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LICEUL TEORETIC SEBIȘ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090857"/>
            <a:ext cx="8628538" cy="165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38"/>
              </a:lnSpc>
            </a:pPr>
            <a:r>
              <a:rPr lang="en-US" sz="9741" b="1" spc="-32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Vă mulțumesc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818865"/>
            <a:ext cx="7858998" cy="10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n-US" sz="634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pentru atenție!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2341129"/>
            <a:ext cx="1991189" cy="1871050"/>
          </a:xfrm>
          <a:custGeom>
            <a:avLst/>
            <a:gdLst/>
            <a:ahLst/>
            <a:cxnLst/>
            <a:rect l="l" t="t" r="r" b="b"/>
            <a:pathLst>
              <a:path w="1991189" h="1871050">
                <a:moveTo>
                  <a:pt x="0" y="0"/>
                </a:moveTo>
                <a:lnTo>
                  <a:pt x="1991189" y="0"/>
                </a:lnTo>
                <a:lnTo>
                  <a:pt x="1991189" y="1871050"/>
                </a:lnTo>
                <a:lnTo>
                  <a:pt x="0" y="1871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90806" t="-116698" r="-38684" b="-409457"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7" name="Freeform 17"/>
          <p:cNvSpPr/>
          <p:nvPr/>
        </p:nvSpPr>
        <p:spPr>
          <a:xfrm>
            <a:off x="1501357" y="2774634"/>
            <a:ext cx="1045875" cy="1004040"/>
          </a:xfrm>
          <a:custGeom>
            <a:avLst/>
            <a:gdLst/>
            <a:ahLst/>
            <a:cxnLst/>
            <a:rect l="l" t="t" r="r" b="b"/>
            <a:pathLst>
              <a:path w="1045875" h="1004040">
                <a:moveTo>
                  <a:pt x="0" y="0"/>
                </a:moveTo>
                <a:lnTo>
                  <a:pt x="1045875" y="0"/>
                </a:lnTo>
                <a:lnTo>
                  <a:pt x="1045875" y="1004040"/>
                </a:lnTo>
                <a:lnTo>
                  <a:pt x="0" y="1004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8" name="Freeform 18"/>
          <p:cNvSpPr/>
          <p:nvPr/>
        </p:nvSpPr>
        <p:spPr>
          <a:xfrm>
            <a:off x="-1829319" y="9203981"/>
            <a:ext cx="13127500" cy="2166038"/>
          </a:xfrm>
          <a:custGeom>
            <a:avLst/>
            <a:gdLst/>
            <a:ahLst/>
            <a:cxnLst/>
            <a:rect l="l" t="t" r="r" b="b"/>
            <a:pathLst>
              <a:path w="13127500" h="2166038">
                <a:moveTo>
                  <a:pt x="0" y="0"/>
                </a:moveTo>
                <a:lnTo>
                  <a:pt x="13127500" y="0"/>
                </a:lnTo>
                <a:lnTo>
                  <a:pt x="13127500" y="2166038"/>
                </a:lnTo>
                <a:lnTo>
                  <a:pt x="0" y="21660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330</Words>
  <Application>Microsoft Office PowerPoint</Application>
  <PresentationFormat>Particularizare</PresentationFormat>
  <Paragraphs>82</Paragraphs>
  <Slides>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Open Sauce Heavy</vt:lpstr>
      <vt:lpstr>Open Sauce</vt:lpstr>
      <vt:lpstr>Open Sauce Bold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Company Profile Presentation</dc:title>
  <cp:lastModifiedBy>Talida Pop</cp:lastModifiedBy>
  <cp:revision>2</cp:revision>
  <dcterms:created xsi:type="dcterms:W3CDTF">2006-08-16T00:00:00Z</dcterms:created>
  <dcterms:modified xsi:type="dcterms:W3CDTF">2024-12-05T11:21:50Z</dcterms:modified>
  <dc:identifier>DAGYHydY93I</dc:identifier>
</cp:coreProperties>
</file>